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6"/>
  </p:notesMasterIdLst>
  <p:handoutMasterIdLst>
    <p:handoutMasterId r:id="rId27"/>
  </p:handoutMasterIdLst>
  <p:sldIdLst>
    <p:sldId id="781" r:id="rId2"/>
    <p:sldId id="483" r:id="rId3"/>
    <p:sldId id="879" r:id="rId4"/>
    <p:sldId id="880" r:id="rId5"/>
    <p:sldId id="881" r:id="rId6"/>
    <p:sldId id="882" r:id="rId7"/>
    <p:sldId id="883" r:id="rId8"/>
    <p:sldId id="878" r:id="rId9"/>
    <p:sldId id="887" r:id="rId10"/>
    <p:sldId id="884" r:id="rId11"/>
    <p:sldId id="890" r:id="rId12"/>
    <p:sldId id="885" r:id="rId13"/>
    <p:sldId id="886" r:id="rId14"/>
    <p:sldId id="888" r:id="rId15"/>
    <p:sldId id="889" r:id="rId16"/>
    <p:sldId id="875" r:id="rId17"/>
    <p:sldId id="891" r:id="rId18"/>
    <p:sldId id="877" r:id="rId19"/>
    <p:sldId id="892" r:id="rId20"/>
    <p:sldId id="893" r:id="rId21"/>
    <p:sldId id="894" r:id="rId22"/>
    <p:sldId id="876" r:id="rId23"/>
    <p:sldId id="896" r:id="rId24"/>
    <p:sldId id="895" r:id="rId25"/>
  </p:sldIdLst>
  <p:sldSz cx="9144000" cy="6858000" type="letter"/>
  <p:notesSz cx="7010400" cy="9296400"/>
  <p:defaultTextStyle>
    <a:defPPr>
      <a:defRPr lang="en-US"/>
    </a:defPPr>
    <a:lvl1pPr algn="l" rtl="0" eaLnBrk="0" fontAlgn="base" hangingPunct="0">
      <a:lnSpc>
        <a:spcPct val="200000"/>
      </a:lnSpc>
      <a:spcBef>
        <a:spcPct val="20000"/>
      </a:spcBef>
      <a:spcAft>
        <a:spcPct val="0"/>
      </a:spcAft>
      <a:buClr>
        <a:schemeClr val="bg2"/>
      </a:buClr>
      <a:buSzPct val="75000"/>
      <a:buFont typeface="Monotype Sorts" pitchFamily="2" charset="2"/>
      <a:defRPr sz="2800" kern="1200">
        <a:solidFill>
          <a:schemeClr val="tx1"/>
        </a:solidFill>
        <a:latin typeface="Times New Roman" panose="02020603050405020304" pitchFamily="18" charset="0"/>
        <a:ea typeface="+mn-ea"/>
        <a:cs typeface="+mn-cs"/>
      </a:defRPr>
    </a:lvl1pPr>
    <a:lvl2pPr marL="457200" algn="l" rtl="0" eaLnBrk="0" fontAlgn="base" hangingPunct="0">
      <a:lnSpc>
        <a:spcPct val="200000"/>
      </a:lnSpc>
      <a:spcBef>
        <a:spcPct val="20000"/>
      </a:spcBef>
      <a:spcAft>
        <a:spcPct val="0"/>
      </a:spcAft>
      <a:buClr>
        <a:schemeClr val="bg2"/>
      </a:buClr>
      <a:buSzPct val="75000"/>
      <a:buFont typeface="Monotype Sorts" pitchFamily="2" charset="2"/>
      <a:defRPr sz="2800" kern="1200">
        <a:solidFill>
          <a:schemeClr val="tx1"/>
        </a:solidFill>
        <a:latin typeface="Times New Roman" panose="02020603050405020304" pitchFamily="18" charset="0"/>
        <a:ea typeface="+mn-ea"/>
        <a:cs typeface="+mn-cs"/>
      </a:defRPr>
    </a:lvl2pPr>
    <a:lvl3pPr marL="914400" algn="l" rtl="0" eaLnBrk="0" fontAlgn="base" hangingPunct="0">
      <a:lnSpc>
        <a:spcPct val="200000"/>
      </a:lnSpc>
      <a:spcBef>
        <a:spcPct val="20000"/>
      </a:spcBef>
      <a:spcAft>
        <a:spcPct val="0"/>
      </a:spcAft>
      <a:buClr>
        <a:schemeClr val="bg2"/>
      </a:buClr>
      <a:buSzPct val="75000"/>
      <a:buFont typeface="Monotype Sorts" pitchFamily="2" charset="2"/>
      <a:defRPr sz="2800" kern="1200">
        <a:solidFill>
          <a:schemeClr val="tx1"/>
        </a:solidFill>
        <a:latin typeface="Times New Roman" panose="02020603050405020304" pitchFamily="18" charset="0"/>
        <a:ea typeface="+mn-ea"/>
        <a:cs typeface="+mn-cs"/>
      </a:defRPr>
    </a:lvl3pPr>
    <a:lvl4pPr marL="1371600" algn="l" rtl="0" eaLnBrk="0" fontAlgn="base" hangingPunct="0">
      <a:lnSpc>
        <a:spcPct val="200000"/>
      </a:lnSpc>
      <a:spcBef>
        <a:spcPct val="20000"/>
      </a:spcBef>
      <a:spcAft>
        <a:spcPct val="0"/>
      </a:spcAft>
      <a:buClr>
        <a:schemeClr val="bg2"/>
      </a:buClr>
      <a:buSzPct val="75000"/>
      <a:buFont typeface="Monotype Sorts" pitchFamily="2" charset="2"/>
      <a:defRPr sz="2800" kern="1200">
        <a:solidFill>
          <a:schemeClr val="tx1"/>
        </a:solidFill>
        <a:latin typeface="Times New Roman" panose="02020603050405020304" pitchFamily="18" charset="0"/>
        <a:ea typeface="+mn-ea"/>
        <a:cs typeface="+mn-cs"/>
      </a:defRPr>
    </a:lvl4pPr>
    <a:lvl5pPr marL="1828800" algn="l" rtl="0" eaLnBrk="0" fontAlgn="base" hangingPunct="0">
      <a:lnSpc>
        <a:spcPct val="200000"/>
      </a:lnSpc>
      <a:spcBef>
        <a:spcPct val="20000"/>
      </a:spcBef>
      <a:spcAft>
        <a:spcPct val="0"/>
      </a:spcAft>
      <a:buClr>
        <a:schemeClr val="bg2"/>
      </a:buClr>
      <a:buSzPct val="75000"/>
      <a:buFont typeface="Monotype Sorts" pitchFamily="2" charset="2"/>
      <a:defRPr sz="2800" kern="1200">
        <a:solidFill>
          <a:schemeClr val="tx1"/>
        </a:solidFill>
        <a:latin typeface="Times New Roman" panose="02020603050405020304" pitchFamily="18" charset="0"/>
        <a:ea typeface="+mn-ea"/>
        <a:cs typeface="+mn-cs"/>
      </a:defRPr>
    </a:lvl5pPr>
    <a:lvl6pPr marL="2286000" algn="l" defTabSz="914400" rtl="0" eaLnBrk="1" latinLnBrk="0" hangingPunct="1">
      <a:defRPr sz="2800" kern="1200">
        <a:solidFill>
          <a:schemeClr val="tx1"/>
        </a:solidFill>
        <a:latin typeface="Times New Roman" panose="02020603050405020304" pitchFamily="18" charset="0"/>
        <a:ea typeface="+mn-ea"/>
        <a:cs typeface="+mn-cs"/>
      </a:defRPr>
    </a:lvl6pPr>
    <a:lvl7pPr marL="2743200" algn="l" defTabSz="914400" rtl="0" eaLnBrk="1" latinLnBrk="0" hangingPunct="1">
      <a:defRPr sz="2800" kern="1200">
        <a:solidFill>
          <a:schemeClr val="tx1"/>
        </a:solidFill>
        <a:latin typeface="Times New Roman" panose="02020603050405020304" pitchFamily="18" charset="0"/>
        <a:ea typeface="+mn-ea"/>
        <a:cs typeface="+mn-cs"/>
      </a:defRPr>
    </a:lvl7pPr>
    <a:lvl8pPr marL="3200400" algn="l" defTabSz="914400" rtl="0" eaLnBrk="1" latinLnBrk="0" hangingPunct="1">
      <a:defRPr sz="2800" kern="1200">
        <a:solidFill>
          <a:schemeClr val="tx1"/>
        </a:solidFill>
        <a:latin typeface="Times New Roman" panose="02020603050405020304" pitchFamily="18" charset="0"/>
        <a:ea typeface="+mn-ea"/>
        <a:cs typeface="+mn-cs"/>
      </a:defRPr>
    </a:lvl8pPr>
    <a:lvl9pPr marL="3657600" algn="l" defTabSz="914400" rtl="0" eaLnBrk="1" latinLnBrk="0" hangingPunct="1">
      <a:defRPr sz="28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51" userDrawn="1">
          <p15:clr>
            <a:srgbClr val="A4A3A4"/>
          </p15:clr>
        </p15:guide>
        <p15:guide id="2" pos="29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FFFF99"/>
    <a:srgbClr val="FFFFCC"/>
    <a:srgbClr val="99CCFF"/>
    <a:srgbClr val="FF9933"/>
    <a:srgbClr val="009933"/>
    <a:srgbClr val="FF3300"/>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9286" autoAdjust="0"/>
  </p:normalViewPr>
  <p:slideViewPr>
    <p:cSldViewPr>
      <p:cViewPr varScale="1">
        <p:scale>
          <a:sx n="84" d="100"/>
          <a:sy n="84" d="100"/>
        </p:scale>
        <p:origin x="978"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0"/>
    </p:cViewPr>
  </p:sorterViewPr>
  <p:notesViewPr>
    <p:cSldViewPr>
      <p:cViewPr>
        <p:scale>
          <a:sx n="75" d="100"/>
          <a:sy n="75" d="100"/>
        </p:scale>
        <p:origin x="4056" y="432"/>
      </p:cViewPr>
      <p:guideLst>
        <p:guide orient="horz" pos="2351"/>
        <p:guide pos="29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4362027" cy="466725"/>
          </a:xfrm>
          <a:prstGeom prst="rect">
            <a:avLst/>
          </a:prstGeom>
          <a:noFill/>
          <a:ln w="9525">
            <a:noFill/>
            <a:miter lim="800000"/>
            <a:headEnd/>
            <a:tailEnd/>
          </a:ln>
          <a:effectLst/>
        </p:spPr>
        <p:txBody>
          <a:bodyPr vert="horz" wrap="square" lIns="18727" tIns="0" rIns="18727" bIns="0" numCol="1" anchor="t" anchorCtr="0" compatLnSpc="1">
            <a:prstTxWarp prst="textNoShape">
              <a:avLst/>
            </a:prstTxWarp>
          </a:bodyPr>
          <a:lstStyle>
            <a:lvl1pPr defTabSz="881063">
              <a:lnSpc>
                <a:spcPct val="100000"/>
              </a:lnSpc>
              <a:spcBef>
                <a:spcPct val="0"/>
              </a:spcBef>
              <a:buClrTx/>
              <a:buSzTx/>
              <a:buFontTx/>
              <a:buNone/>
              <a:defRPr sz="1200" b="1" i="1">
                <a:latin typeface="Arial" charset="0"/>
              </a:defRPr>
            </a:lvl1pPr>
          </a:lstStyle>
          <a:p>
            <a:pPr>
              <a:defRPr/>
            </a:pPr>
            <a:r>
              <a:rPr lang="en-US" dirty="0"/>
              <a:t>Successful Pond Operations Training</a:t>
            </a:r>
          </a:p>
        </p:txBody>
      </p:sp>
      <p:sp>
        <p:nvSpPr>
          <p:cNvPr id="3076" name="Rectangle 4"/>
          <p:cNvSpPr>
            <a:spLocks noGrp="1" noChangeArrowheads="1"/>
          </p:cNvSpPr>
          <p:nvPr>
            <p:ph type="ftr" sz="quarter" idx="2"/>
          </p:nvPr>
        </p:nvSpPr>
        <p:spPr bwMode="auto">
          <a:xfrm>
            <a:off x="233680" y="8664576"/>
            <a:ext cx="3037840" cy="466725"/>
          </a:xfrm>
          <a:prstGeom prst="rect">
            <a:avLst/>
          </a:prstGeom>
          <a:noFill/>
          <a:ln w="9525">
            <a:noFill/>
            <a:miter lim="800000"/>
            <a:headEnd/>
            <a:tailEnd/>
          </a:ln>
          <a:effectLst/>
        </p:spPr>
        <p:txBody>
          <a:bodyPr vert="horz" wrap="square" lIns="18727" tIns="0" rIns="18727" bIns="0" numCol="1" anchor="b" anchorCtr="0" compatLnSpc="1">
            <a:prstTxWarp prst="textNoShape">
              <a:avLst/>
            </a:prstTxWarp>
          </a:bodyPr>
          <a:lstStyle>
            <a:lvl1pPr defTabSz="881063">
              <a:lnSpc>
                <a:spcPct val="100000"/>
              </a:lnSpc>
              <a:spcBef>
                <a:spcPct val="0"/>
              </a:spcBef>
              <a:buClrTx/>
              <a:buSzTx/>
              <a:buFontTx/>
              <a:buNone/>
              <a:defRPr sz="1200" b="1" i="1" dirty="0" smtClean="0">
                <a:latin typeface="Arial" charset="0"/>
              </a:defRPr>
            </a:lvl1pPr>
          </a:lstStyle>
          <a:p>
            <a:pPr>
              <a:defRPr/>
            </a:pPr>
            <a:r>
              <a:rPr lang="en-US" dirty="0"/>
              <a:t>Honorable Order of the Blue Goose International </a:t>
            </a:r>
          </a:p>
        </p:txBody>
      </p:sp>
      <p:sp>
        <p:nvSpPr>
          <p:cNvPr id="3077" name="Rectangle 5"/>
          <p:cNvSpPr>
            <a:spLocks noGrp="1" noChangeArrowheads="1"/>
          </p:cNvSpPr>
          <p:nvPr>
            <p:ph type="sldNum" sz="quarter" idx="3"/>
          </p:nvPr>
        </p:nvSpPr>
        <p:spPr bwMode="auto">
          <a:xfrm>
            <a:off x="3816773" y="8664576"/>
            <a:ext cx="3037840" cy="466725"/>
          </a:xfrm>
          <a:prstGeom prst="rect">
            <a:avLst/>
          </a:prstGeom>
          <a:noFill/>
          <a:ln w="9525">
            <a:noFill/>
            <a:miter lim="800000"/>
            <a:headEnd/>
            <a:tailEnd/>
          </a:ln>
          <a:effectLst/>
        </p:spPr>
        <p:txBody>
          <a:bodyPr vert="horz" wrap="square" lIns="18727" tIns="0" rIns="18727" bIns="0" numCol="1" anchor="b" anchorCtr="0" compatLnSpc="1">
            <a:prstTxWarp prst="textNoShape">
              <a:avLst/>
            </a:prstTxWarp>
          </a:bodyPr>
          <a:lstStyle>
            <a:lvl1pPr algn="r" defTabSz="881063">
              <a:lnSpc>
                <a:spcPct val="100000"/>
              </a:lnSpc>
              <a:spcBef>
                <a:spcPct val="0"/>
              </a:spcBef>
              <a:buClrTx/>
              <a:buSzTx/>
              <a:buFontTx/>
              <a:buNone/>
              <a:defRPr sz="1200" b="1" i="1">
                <a:latin typeface="Arial" panose="020B0604020202020204" pitchFamily="34" charset="0"/>
              </a:defRPr>
            </a:lvl1pPr>
          </a:lstStyle>
          <a:p>
            <a:r>
              <a:rPr lang="en-US" altLang="en-US" dirty="0"/>
              <a:t>Page </a:t>
            </a:r>
            <a:fld id="{0D65B67B-DF5C-4737-9A8E-FB81179BD29D}" type="slidenum">
              <a:rPr lang="en-US" altLang="en-US"/>
              <a:pPr/>
              <a:t>‹#›</a:t>
            </a:fld>
            <a:r>
              <a:rPr lang="en-US" altLang="en-US" dirty="0"/>
              <a:t> of 18 Pages</a:t>
            </a:r>
          </a:p>
        </p:txBody>
      </p:sp>
      <p:sp>
        <p:nvSpPr>
          <p:cNvPr id="3078" name="Rectangle 6"/>
          <p:cNvSpPr>
            <a:spLocks noChangeArrowheads="1"/>
          </p:cNvSpPr>
          <p:nvPr/>
        </p:nvSpPr>
        <p:spPr bwMode="auto">
          <a:xfrm>
            <a:off x="71402" y="93663"/>
            <a:ext cx="181751" cy="304800"/>
          </a:xfrm>
          <a:prstGeom prst="rect">
            <a:avLst/>
          </a:prstGeom>
          <a:noFill/>
          <a:ln w="9525">
            <a:noFill/>
            <a:miter lim="800000"/>
            <a:headEnd/>
            <a:tailEnd/>
          </a:ln>
          <a:effectLst/>
        </p:spPr>
        <p:txBody>
          <a:bodyPr wrap="none" lIns="88951" tIns="45256" rIns="88951" bIns="45256" anchor="ctr">
            <a:spAutoFit/>
          </a:bodyPr>
          <a:lstStyle/>
          <a:p>
            <a:pPr defTabSz="881063">
              <a:lnSpc>
                <a:spcPct val="100000"/>
              </a:lnSpc>
              <a:spcBef>
                <a:spcPct val="0"/>
              </a:spcBef>
              <a:buClrTx/>
              <a:buSzTx/>
              <a:buFontTx/>
              <a:buNone/>
              <a:defRPr/>
            </a:pPr>
            <a:endParaRPr lang="en-US" sz="1400" b="1">
              <a:latin typeface="Arial" charset="0"/>
            </a:endParaRPr>
          </a:p>
        </p:txBody>
      </p:sp>
      <p:sp>
        <p:nvSpPr>
          <p:cNvPr id="2" name="Date Placeholder 1"/>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CE56F2D-B104-4B1D-8F92-4B7230FAABA8}" type="datetimeFigureOut">
              <a:rPr lang="en-US" b="1" smtClean="0">
                <a:latin typeface="Arial" panose="020B0604020202020204" pitchFamily="34" charset="0"/>
              </a:rPr>
              <a:t>5/30/2017</a:t>
            </a:fld>
            <a:endParaRPr lang="en-US" b="1" dirty="0">
              <a:latin typeface="Arial" panose="020B0604020202020204" pitchFamily="34" charset="0"/>
            </a:endParaRPr>
          </a:p>
        </p:txBody>
      </p:sp>
    </p:spTree>
    <p:extLst>
      <p:ext uri="{BB962C8B-B14F-4D97-AF65-F5344CB8AC3E}">
        <p14:creationId xmlns:p14="http://schemas.microsoft.com/office/powerpoint/2010/main" val="1935791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8" name="Rectangle 2052"/>
          <p:cNvSpPr>
            <a:spLocks noGrp="1" noRot="1" noChangeAspect="1" noChangeArrowheads="1" noTextEdit="1"/>
          </p:cNvSpPr>
          <p:nvPr>
            <p:ph type="sldImg" idx="2"/>
          </p:nvPr>
        </p:nvSpPr>
        <p:spPr bwMode="auto">
          <a:xfrm>
            <a:off x="1190625" y="695325"/>
            <a:ext cx="4629150" cy="3471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3413" name="Rectangle 2053"/>
          <p:cNvSpPr>
            <a:spLocks noGrp="1" noChangeArrowheads="1"/>
          </p:cNvSpPr>
          <p:nvPr>
            <p:ph type="body" sz="quarter" idx="3"/>
          </p:nvPr>
        </p:nvSpPr>
        <p:spPr bwMode="auto">
          <a:xfrm>
            <a:off x="934720" y="4397375"/>
            <a:ext cx="5140960" cy="4167188"/>
          </a:xfrm>
          <a:prstGeom prst="rect">
            <a:avLst/>
          </a:prstGeom>
          <a:noFill/>
          <a:ln w="12700">
            <a:noFill/>
            <a:miter lim="800000"/>
            <a:headEnd/>
            <a:tailEnd/>
          </a:ln>
          <a:effectLst>
            <a:outerShdw dist="107763" dir="2700000" algn="ctr" rotWithShape="0">
              <a:schemeClr val="bg2"/>
            </a:outerShdw>
          </a:effectLst>
        </p:spPr>
        <p:txBody>
          <a:bodyPr vert="horz" wrap="none" lIns="89886" tIns="44943" rIns="89886" bIns="44943" numCol="1" anchor="ctr"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Date Placeholder 1"/>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baseline="0">
                <a:latin typeface="Arial" panose="020B0604020202020204" pitchFamily="34" charset="0"/>
              </a:defRPr>
            </a:lvl1pPr>
          </a:lstStyle>
          <a:p>
            <a:fld id="{B44C38EE-A9C2-4470-AC00-CF928951DFFB}" type="datetimeFigureOut">
              <a:rPr lang="en-US" smtClean="0"/>
              <a:pPr/>
              <a:t>5/30/2017</a:t>
            </a:fld>
            <a:endParaRPr lang="en-US" dirty="0"/>
          </a:p>
        </p:txBody>
      </p:sp>
      <p:sp>
        <p:nvSpPr>
          <p:cNvPr id="3" name="Header Placeholder 2"/>
          <p:cNvSpPr>
            <a:spLocks noGrp="1"/>
          </p:cNvSpPr>
          <p:nvPr>
            <p:ph type="hdr" sz="quarter"/>
          </p:nvPr>
        </p:nvSpPr>
        <p:spPr>
          <a:xfrm>
            <a:off x="0" y="0"/>
            <a:ext cx="3970338" cy="466725"/>
          </a:xfrm>
          <a:prstGeom prst="rect">
            <a:avLst/>
          </a:prstGeom>
        </p:spPr>
        <p:txBody>
          <a:bodyPr vert="horz" lIns="91440" tIns="45720" rIns="91440" bIns="45720" rtlCol="0"/>
          <a:lstStyle>
            <a:lvl1pPr algn="l">
              <a:lnSpc>
                <a:spcPct val="100000"/>
              </a:lnSpc>
              <a:spcBef>
                <a:spcPts val="0"/>
              </a:spcBef>
              <a:defRPr sz="1200" baseline="0">
                <a:latin typeface="Arial" panose="020B0604020202020204" pitchFamily="34" charset="0"/>
              </a:defRPr>
            </a:lvl1pPr>
          </a:lstStyle>
          <a:p>
            <a:pPr>
              <a:defRPr/>
            </a:pPr>
            <a:r>
              <a:rPr lang="en-US" dirty="0"/>
              <a:t>Top Ten Considerations in Handling a Business Income  </a:t>
            </a:r>
          </a:p>
          <a:p>
            <a:pPr>
              <a:defRPr/>
            </a:pPr>
            <a:r>
              <a:rPr lang="en-US" dirty="0"/>
              <a:t>/ Extra Expense Claim … Communication is Key</a:t>
            </a:r>
          </a:p>
        </p:txBody>
      </p:sp>
      <p:sp>
        <p:nvSpPr>
          <p:cNvPr id="4" name="Footer Placeholder 3"/>
          <p:cNvSpPr>
            <a:spLocks noGrp="1"/>
          </p:cNvSpPr>
          <p:nvPr>
            <p:ph type="ftr" sz="quarter" idx="4"/>
          </p:nvPr>
        </p:nvSpPr>
        <p:spPr>
          <a:xfrm>
            <a:off x="0" y="8686801"/>
            <a:ext cx="3970338" cy="463549"/>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r>
              <a:rPr lang="en-US" dirty="0"/>
              <a:t>PLRB 2015 Claims Conference, Anaheim, California</a:t>
            </a:r>
          </a:p>
        </p:txBody>
      </p:sp>
      <p:sp>
        <p:nvSpPr>
          <p:cNvPr id="5" name="Slide Number Placeholder 4"/>
          <p:cNvSpPr>
            <a:spLocks noGrp="1"/>
          </p:cNvSpPr>
          <p:nvPr>
            <p:ph type="sldNum" sz="quarter" idx="5"/>
          </p:nvPr>
        </p:nvSpPr>
        <p:spPr>
          <a:xfrm>
            <a:off x="3970338" y="8686801"/>
            <a:ext cx="3038475" cy="463549"/>
          </a:xfrm>
          <a:prstGeom prst="rect">
            <a:avLst/>
          </a:prstGeom>
        </p:spPr>
        <p:txBody>
          <a:bodyPr vert="horz" lIns="91440" tIns="45720" rIns="91440" bIns="45720" rtlCol="0" anchor="b"/>
          <a:lstStyle>
            <a:lvl1pPr algn="r">
              <a:defRPr sz="1200" baseline="0">
                <a:latin typeface="Arial" panose="020B0604020202020204" pitchFamily="34" charset="0"/>
              </a:defRPr>
            </a:lvl1pPr>
          </a:lstStyle>
          <a:p>
            <a:r>
              <a:rPr lang="en-US" dirty="0"/>
              <a:t> Page  </a:t>
            </a:r>
            <a:fld id="{43C06970-48DC-4219-9636-D845664C499B}" type="slidenum">
              <a:rPr lang="en-US" smtClean="0"/>
              <a:pPr/>
              <a:t>‹#›</a:t>
            </a:fld>
            <a:endParaRPr lang="en-US" dirty="0"/>
          </a:p>
        </p:txBody>
      </p:sp>
    </p:spTree>
    <p:extLst>
      <p:ext uri="{BB962C8B-B14F-4D97-AF65-F5344CB8AC3E}">
        <p14:creationId xmlns:p14="http://schemas.microsoft.com/office/powerpoint/2010/main" val="1192427901"/>
      </p:ext>
    </p:extLst>
  </p:cSld>
  <p:clrMap bg1="lt1" tx1="dk1" bg2="lt2" tx2="dk2" accent1="accent1" accent2="accent2" accent3="accent3" accent4="accent4" accent5="accent5" accent6="accent6" hlink="hlink" folHlink="folHlink"/>
  <p:hf/>
  <p:notesStyle>
    <a:lvl1pPr algn="l" defTabSz="895350" rtl="0" eaLnBrk="0" fontAlgn="base" hangingPunct="0">
      <a:spcBef>
        <a:spcPct val="30000"/>
      </a:spcBef>
      <a:spcAft>
        <a:spcPct val="0"/>
      </a:spcAft>
      <a:defRPr sz="1200" kern="1200">
        <a:solidFill>
          <a:schemeClr val="tx1"/>
        </a:solidFill>
        <a:latin typeface="Arial" charset="0"/>
        <a:ea typeface="+mn-ea"/>
        <a:cs typeface="+mn-cs"/>
      </a:defRPr>
    </a:lvl1pPr>
    <a:lvl2pPr marL="452438" algn="l" defTabSz="895350" rtl="0" eaLnBrk="0" fontAlgn="base" hangingPunct="0">
      <a:spcBef>
        <a:spcPct val="30000"/>
      </a:spcBef>
      <a:spcAft>
        <a:spcPct val="0"/>
      </a:spcAft>
      <a:defRPr sz="1200" kern="1200">
        <a:solidFill>
          <a:schemeClr val="tx1"/>
        </a:solidFill>
        <a:latin typeface="Arial" charset="0"/>
        <a:ea typeface="+mn-ea"/>
        <a:cs typeface="+mn-cs"/>
      </a:defRPr>
    </a:lvl2pPr>
    <a:lvl3pPr marL="904875" algn="l" defTabSz="895350" rtl="0" eaLnBrk="0" fontAlgn="base" hangingPunct="0">
      <a:spcBef>
        <a:spcPct val="30000"/>
      </a:spcBef>
      <a:spcAft>
        <a:spcPct val="0"/>
      </a:spcAft>
      <a:defRPr sz="1200" kern="1200">
        <a:solidFill>
          <a:schemeClr val="tx1"/>
        </a:solidFill>
        <a:latin typeface="Arial" charset="0"/>
        <a:ea typeface="+mn-ea"/>
        <a:cs typeface="+mn-cs"/>
      </a:defRPr>
    </a:lvl3pPr>
    <a:lvl4pPr marL="1355725" algn="l" defTabSz="895350" rtl="0" eaLnBrk="0" fontAlgn="base" hangingPunct="0">
      <a:spcBef>
        <a:spcPct val="30000"/>
      </a:spcBef>
      <a:spcAft>
        <a:spcPct val="0"/>
      </a:spcAft>
      <a:defRPr sz="1200" kern="1200">
        <a:solidFill>
          <a:schemeClr val="tx1"/>
        </a:solidFill>
        <a:latin typeface="Arial" charset="0"/>
        <a:ea typeface="+mn-ea"/>
        <a:cs typeface="+mn-cs"/>
      </a:defRPr>
    </a:lvl4pPr>
    <a:lvl5pPr marL="1808163" algn="l" defTabSz="895350"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972560" cy="463550"/>
          </a:xfrm>
          <a:prstGeom prst="rect">
            <a:avLst/>
          </a:prstGeom>
        </p:spPr>
        <p:txBody>
          <a:bodyPr/>
          <a:lstStyle/>
          <a:p>
            <a:pPr>
              <a:defRPr/>
            </a:pPr>
            <a:r>
              <a:rPr lang="en-US" dirty="0"/>
              <a:t>Top Ten Considerations in Handling Business Income / Extra Expense Claims … Communication is Key</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dirty="0"/>
              <a:t>PLRB 2015 – Anaheim, California</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4B32B6F3-4A7E-40CE-A0B1-06B35266726B}" type="slidenum">
              <a:rPr lang="en-US" altLang="en-US" sz="1200">
                <a:latin typeface="Arial" panose="020B0604020202020204" pitchFamily="34" charset="0"/>
              </a:rPr>
              <a:pPr/>
              <a:t>1</a:t>
            </a:fld>
            <a:endParaRPr lang="en-US" altLang="en-US" sz="1200">
              <a:latin typeface="Arial" panose="020B0604020202020204" pitchFamily="34" charset="0"/>
            </a:endParaRPr>
          </a:p>
        </p:txBody>
      </p:sp>
      <p:sp>
        <p:nvSpPr>
          <p:cNvPr id="43014" name="Rectangle 2"/>
          <p:cNvSpPr>
            <a:spLocks noGrp="1" noRot="1" noChangeAspect="1" noChangeArrowheads="1" noTextEdit="1"/>
          </p:cNvSpPr>
          <p:nvPr>
            <p:ph type="sldImg"/>
          </p:nvPr>
        </p:nvSpPr>
        <p:spPr>
          <a:ln/>
        </p:spPr>
      </p:sp>
      <p:sp>
        <p:nvSpPr>
          <p:cNvPr id="564227"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3630611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10</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1466407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11</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26557983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12</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1581462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13</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27780433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14</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41120572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15</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281679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16</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29922351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17</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20519089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18</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1570795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19</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2407764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2</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34831079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20</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17305299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21</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16759718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22</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9380743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23</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38491361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972560" cy="463550"/>
          </a:xfrm>
          <a:prstGeom prst="rect">
            <a:avLst/>
          </a:prstGeom>
        </p:spPr>
        <p:txBody>
          <a:bodyPr/>
          <a:lstStyle/>
          <a:p>
            <a:pPr>
              <a:defRPr/>
            </a:pPr>
            <a:r>
              <a:rPr lang="en-US" dirty="0"/>
              <a:t>Top Ten Considerations in Handling Business Income / Extra Expense Claims … Communication is Key</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dirty="0"/>
              <a:t>PLRB 2015 – Anaheim, California</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4B32B6F3-4A7E-40CE-A0B1-06B35266726B}" type="slidenum">
              <a:rPr lang="en-US" altLang="en-US" sz="1200">
                <a:latin typeface="Arial" panose="020B0604020202020204" pitchFamily="34" charset="0"/>
              </a:rPr>
              <a:pPr/>
              <a:t>24</a:t>
            </a:fld>
            <a:endParaRPr lang="en-US" altLang="en-US" sz="1200">
              <a:latin typeface="Arial" panose="020B0604020202020204" pitchFamily="34" charset="0"/>
            </a:endParaRPr>
          </a:p>
        </p:txBody>
      </p:sp>
      <p:sp>
        <p:nvSpPr>
          <p:cNvPr id="43014" name="Rectangle 2"/>
          <p:cNvSpPr>
            <a:spLocks noGrp="1" noRot="1" noChangeAspect="1" noChangeArrowheads="1" noTextEdit="1"/>
          </p:cNvSpPr>
          <p:nvPr>
            <p:ph type="sldImg"/>
          </p:nvPr>
        </p:nvSpPr>
        <p:spPr>
          <a:ln/>
        </p:spPr>
      </p:sp>
      <p:sp>
        <p:nvSpPr>
          <p:cNvPr id="564227"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2661521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3</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2385937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4</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2362068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5</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3748058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6</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2631579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7</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836737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8</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58800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a:spLocks noGrp="1" noChangeArrowheads="1"/>
          </p:cNvSpPr>
          <p:nvPr>
            <p:ph type="hdr" sz="quarter"/>
          </p:nvPr>
        </p:nvSpPr>
        <p:spPr>
          <a:xfrm>
            <a:off x="0" y="0"/>
            <a:ext cx="3037840" cy="463550"/>
          </a:xfrm>
          <a:prstGeom prst="rect">
            <a:avLst/>
          </a:prstGeom>
        </p:spPr>
        <p:txBody>
          <a:bodyPr/>
          <a:lstStyle/>
          <a:p>
            <a:pPr>
              <a:defRPr/>
            </a:pPr>
            <a:r>
              <a:rPr lang="en-US"/>
              <a:t>Ponzi Schemes, Investment Fraud and Financial Mismanagement ... Issues in Coverage and Adjustment</a:t>
            </a:r>
          </a:p>
        </p:txBody>
      </p:sp>
      <p:sp>
        <p:nvSpPr>
          <p:cNvPr id="5" name="Rectangle 2051"/>
          <p:cNvSpPr>
            <a:spLocks noGrp="1" noChangeArrowheads="1"/>
          </p:cNvSpPr>
          <p:nvPr>
            <p:ph type="dt" sz="quarter" idx="1"/>
          </p:nvPr>
        </p:nvSpPr>
        <p:spPr>
          <a:xfrm>
            <a:off x="3972560" y="0"/>
            <a:ext cx="3037840" cy="463550"/>
          </a:xfrm>
          <a:prstGeom prst="rect">
            <a:avLst/>
          </a:prstGeom>
        </p:spPr>
        <p:txBody>
          <a:bodyPr/>
          <a:lstStyle/>
          <a:p>
            <a:pPr>
              <a:defRPr/>
            </a:pPr>
            <a:endParaRPr lang="en-US"/>
          </a:p>
        </p:txBody>
      </p:sp>
      <p:sp>
        <p:nvSpPr>
          <p:cNvPr id="6" name="Rectangle 2054"/>
          <p:cNvSpPr>
            <a:spLocks noGrp="1" noChangeArrowheads="1"/>
          </p:cNvSpPr>
          <p:nvPr>
            <p:ph type="ftr" sz="quarter" idx="4"/>
          </p:nvPr>
        </p:nvSpPr>
        <p:spPr>
          <a:xfrm>
            <a:off x="152400" y="8686800"/>
            <a:ext cx="3505200" cy="463550"/>
          </a:xfrm>
          <a:prstGeom prst="rect">
            <a:avLst/>
          </a:prstGeom>
        </p:spPr>
        <p:txBody>
          <a:bodyPr/>
          <a:lstStyle/>
          <a:p>
            <a:pPr>
              <a:defRPr/>
            </a:pPr>
            <a:r>
              <a:rPr lang="en-US"/>
              <a:t>PLRB 2010 - San Antonio, Texas</a:t>
            </a:r>
          </a:p>
        </p:txBody>
      </p:sp>
      <p:sp>
        <p:nvSpPr>
          <p:cNvPr id="7" name="Rectangle 2055"/>
          <p:cNvSpPr>
            <a:spLocks noGrp="1" noChangeArrowheads="1"/>
          </p:cNvSpPr>
          <p:nvPr>
            <p:ph type="sldNum" sz="quarter" idx="5"/>
          </p:nvPr>
        </p:nvSpPr>
        <p:spPr>
          <a:xfrm>
            <a:off x="3972560" y="8686800"/>
            <a:ext cx="3037840" cy="463550"/>
          </a:xfrm>
          <a:prstGeom prst="rect">
            <a:avLst/>
          </a:prstGeom>
        </p:spPr>
        <p:txBody>
          <a:bodyPr/>
          <a:lstStyle>
            <a:lvl1pPr defTabSz="898525">
              <a:defRPr sz="2800">
                <a:solidFill>
                  <a:schemeClr val="tx1"/>
                </a:solidFill>
                <a:latin typeface="Times New Roman" panose="02020603050405020304" pitchFamily="18" charset="0"/>
              </a:defRPr>
            </a:lvl1pPr>
            <a:lvl2pPr marL="742950" indent="-285750" defTabSz="898525">
              <a:defRPr sz="2800">
                <a:solidFill>
                  <a:schemeClr val="tx1"/>
                </a:solidFill>
                <a:latin typeface="Times New Roman" panose="02020603050405020304" pitchFamily="18" charset="0"/>
              </a:defRPr>
            </a:lvl2pPr>
            <a:lvl3pPr marL="1143000" indent="-228600" defTabSz="898525">
              <a:defRPr sz="2800">
                <a:solidFill>
                  <a:schemeClr val="tx1"/>
                </a:solidFill>
                <a:latin typeface="Times New Roman" panose="02020603050405020304" pitchFamily="18" charset="0"/>
              </a:defRPr>
            </a:lvl3pPr>
            <a:lvl4pPr marL="1600200" indent="-228600" defTabSz="898525">
              <a:defRPr sz="2800">
                <a:solidFill>
                  <a:schemeClr val="tx1"/>
                </a:solidFill>
                <a:latin typeface="Times New Roman" panose="02020603050405020304" pitchFamily="18" charset="0"/>
              </a:defRPr>
            </a:lvl4pPr>
            <a:lvl5pPr marL="2057400" indent="-228600" defTabSz="898525">
              <a:defRPr sz="2800">
                <a:solidFill>
                  <a:schemeClr val="tx1"/>
                </a:solidFill>
                <a:latin typeface="Times New Roman" panose="02020603050405020304" pitchFamily="18" charset="0"/>
              </a:defRPr>
            </a:lvl5pPr>
            <a:lvl6pPr marL="25146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defTabSz="898525"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fld id="{5A144F80-1520-4E3A-9198-84A2FA95E8AC}" type="slidenum">
              <a:rPr lang="en-US" altLang="en-US" sz="1200">
                <a:latin typeface="Arial" panose="020B0604020202020204" pitchFamily="34" charset="0"/>
              </a:rPr>
              <a:pPr/>
              <a:t>9</a:t>
            </a:fld>
            <a:endParaRPr lang="en-US" altLang="en-US" sz="1200">
              <a:latin typeface="Arial" panose="020B0604020202020204" pitchFamily="34" charset="0"/>
            </a:endParaRPr>
          </a:p>
        </p:txBody>
      </p:sp>
      <p:sp>
        <p:nvSpPr>
          <p:cNvPr id="44038"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pPr eaLnBrk="1" hangingPunct="1">
              <a:defRPr/>
            </a:pPr>
            <a:endParaRPr lang="en-US"/>
          </a:p>
        </p:txBody>
      </p:sp>
    </p:spTree>
    <p:extLst>
      <p:ext uri="{BB962C8B-B14F-4D97-AF65-F5344CB8AC3E}">
        <p14:creationId xmlns:p14="http://schemas.microsoft.com/office/powerpoint/2010/main" val="565019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gradFill rotWithShape="0">
          <a:gsLst>
            <a:gs pos="0">
              <a:srgbClr val="03D4A8"/>
            </a:gs>
            <a:gs pos="25000">
              <a:srgbClr val="21D6E0"/>
            </a:gs>
            <a:gs pos="75000">
              <a:srgbClr val="0087E6"/>
            </a:gs>
            <a:gs pos="100000">
              <a:srgbClr val="005CBF"/>
            </a:gs>
          </a:gsLst>
          <a:lin ang="5400000" scaled="1"/>
        </a:gradFill>
        <a:effectLst/>
      </p:bgPr>
    </p:bg>
    <p:spTree>
      <p:nvGrpSpPr>
        <p:cNvPr id="1" name=""/>
        <p:cNvGrpSpPr/>
        <p:nvPr/>
      </p:nvGrpSpPr>
      <p:grpSpPr>
        <a:xfrm>
          <a:off x="0" y="0"/>
          <a:ext cx="0" cy="0"/>
          <a:chOff x="0" y="0"/>
          <a:chExt cx="0" cy="0"/>
        </a:xfrm>
      </p:grpSpPr>
      <p:grpSp>
        <p:nvGrpSpPr>
          <p:cNvPr id="4" name="Group 7"/>
          <p:cNvGrpSpPr>
            <a:grpSpLocks/>
          </p:cNvGrpSpPr>
          <p:nvPr/>
        </p:nvGrpSpPr>
        <p:grpSpPr bwMode="auto">
          <a:xfrm>
            <a:off x="381000" y="5943600"/>
            <a:ext cx="8383588" cy="153988"/>
            <a:chOff x="240" y="3744"/>
            <a:chExt cx="5281" cy="97"/>
          </a:xfrm>
        </p:grpSpPr>
        <p:sp>
          <p:nvSpPr>
            <p:cNvPr id="5" name="Rectangle 8"/>
            <p:cNvSpPr>
              <a:spLocks noChangeArrowheads="1"/>
            </p:cNvSpPr>
            <p:nvPr/>
          </p:nvSpPr>
          <p:spPr bwMode="auto">
            <a:xfrm>
              <a:off x="240" y="3744"/>
              <a:ext cx="5280" cy="96"/>
            </a:xfrm>
            <a:prstGeom prst="rect">
              <a:avLst/>
            </a:prstGeom>
            <a:solidFill>
              <a:srgbClr val="EAEAEA">
                <a:alpha val="50000"/>
              </a:srgbClr>
            </a:solidFill>
            <a:ln w="9525">
              <a:noFill/>
              <a:miter lim="800000"/>
              <a:headEnd/>
              <a:tailEnd/>
            </a:ln>
            <a:effectLst/>
          </p:spPr>
          <p:txBody>
            <a:bodyPr wrap="none" anchor="ctr"/>
            <a:lstStyle/>
            <a:p>
              <a:pPr>
                <a:defRPr/>
              </a:pPr>
              <a:endParaRPr lang="en-US"/>
            </a:p>
          </p:txBody>
        </p:sp>
        <p:sp>
          <p:nvSpPr>
            <p:cNvPr id="6" name="Freeform 9"/>
            <p:cNvSpPr>
              <a:spLocks/>
            </p:cNvSpPr>
            <p:nvPr/>
          </p:nvSpPr>
          <p:spPr bwMode="auto">
            <a:xfrm>
              <a:off x="240" y="3744"/>
              <a:ext cx="5281" cy="97"/>
            </a:xfrm>
            <a:custGeom>
              <a:avLst/>
              <a:gdLst/>
              <a:ahLst/>
              <a:cxnLst>
                <a:cxn ang="0">
                  <a:pos x="5280" y="0"/>
                </a:cxn>
                <a:cxn ang="0">
                  <a:pos x="0" y="0"/>
                </a:cxn>
                <a:cxn ang="0">
                  <a:pos x="0" y="96"/>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ffectLst/>
          </p:spPr>
          <p:txBody>
            <a:bodyPr/>
            <a:lstStyle/>
            <a:p>
              <a:pPr>
                <a:defRPr/>
              </a:pPr>
              <a:endParaRPr lang="en-US"/>
            </a:p>
          </p:txBody>
        </p:sp>
        <p:sp>
          <p:nvSpPr>
            <p:cNvPr id="7" name="Freeform 10"/>
            <p:cNvSpPr>
              <a:spLocks/>
            </p:cNvSpPr>
            <p:nvPr/>
          </p:nvSpPr>
          <p:spPr bwMode="auto">
            <a:xfrm>
              <a:off x="240" y="3744"/>
              <a:ext cx="5281" cy="97"/>
            </a:xfrm>
            <a:custGeom>
              <a:avLst/>
              <a:gdLst/>
              <a:ahLst/>
              <a:cxnLst>
                <a:cxn ang="0">
                  <a:pos x="5280" y="0"/>
                </a:cxn>
                <a:cxn ang="0">
                  <a:pos x="5280" y="96"/>
                </a:cxn>
                <a:cxn ang="0">
                  <a:pos x="0" y="96"/>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ffectLst/>
          </p:spPr>
          <p:txBody>
            <a:bodyPr/>
            <a:lstStyle/>
            <a:p>
              <a:pPr>
                <a:defRPr/>
              </a:pPr>
              <a:endParaRPr lang="en-US"/>
            </a:p>
          </p:txBody>
        </p:sp>
      </p:grpSp>
      <p:sp>
        <p:nvSpPr>
          <p:cNvPr id="271375" name="Rectangle 15"/>
          <p:cNvSpPr>
            <a:spLocks noGrp="1" noChangeArrowheads="1"/>
          </p:cNvSpPr>
          <p:nvPr>
            <p:ph type="ctrTitle" sz="quarter"/>
          </p:nvPr>
        </p:nvSpPr>
        <p:spPr>
          <a:xfrm>
            <a:off x="836613" y="2133600"/>
            <a:ext cx="7772400" cy="1143000"/>
          </a:xfrm>
          <a:noFill/>
        </p:spPr>
        <p:txBody>
          <a:bodyPr/>
          <a:lstStyle>
            <a:lvl1pPr>
              <a:defRPr/>
            </a:lvl1pPr>
          </a:lstStyle>
          <a:p>
            <a:r>
              <a:rPr lang="en-US"/>
              <a:t>Click to edit Master title style</a:t>
            </a:r>
          </a:p>
        </p:txBody>
      </p:sp>
      <p:sp>
        <p:nvSpPr>
          <p:cNvPr id="271376" name="Rectangle 16"/>
          <p:cNvSpPr>
            <a:spLocks noGrp="1" noChangeArrowheads="1"/>
          </p:cNvSpPr>
          <p:nvPr>
            <p:ph type="subTitle" sz="quarter" idx="1"/>
          </p:nvPr>
        </p:nvSpPr>
        <p:spPr>
          <a:xfrm>
            <a:off x="1371600" y="4038600"/>
            <a:ext cx="6400800" cy="1752600"/>
          </a:xfrm>
          <a:noFill/>
          <a:ln>
            <a:noFill/>
          </a:ln>
        </p:spPr>
        <p:txBody>
          <a:bodyPr anchor="ctr"/>
          <a:lstStyle>
            <a:lvl1pPr marL="0" indent="0" algn="ctr">
              <a:buFont typeface="Monotype Sorts" pitchFamily="2" charset="2"/>
              <a:buNone/>
              <a:defRPr/>
            </a:lvl1pPr>
          </a:lstStyle>
          <a:p>
            <a:r>
              <a:rPr lang="en-US"/>
              <a:t>Click to edit Master subtitle style</a:t>
            </a:r>
          </a:p>
        </p:txBody>
      </p:sp>
      <p:sp>
        <p:nvSpPr>
          <p:cNvPr id="8" name="Rectangle 18"/>
          <p:cNvSpPr>
            <a:spLocks noGrp="1" noChangeArrowheads="1"/>
          </p:cNvSpPr>
          <p:nvPr>
            <p:ph type="ftr" sz="quarter" idx="10"/>
          </p:nvPr>
        </p:nvSpPr>
        <p:spPr/>
        <p:txBody>
          <a:bodyPr/>
          <a:lstStyle>
            <a:lvl1pPr>
              <a:defRPr>
                <a:latin typeface="Times New Roman" pitchFamily="18" charset="0"/>
              </a:defRPr>
            </a:lvl1pPr>
          </a:lstStyle>
          <a:p>
            <a:pPr>
              <a:defRPr/>
            </a:pPr>
            <a:r>
              <a:rPr lang="en-US"/>
              <a:t>2015 PLRB National Claims Conference - Anaheim, California</a:t>
            </a:r>
          </a:p>
        </p:txBody>
      </p:sp>
      <p:sp>
        <p:nvSpPr>
          <p:cNvPr id="9" name="Rectangle 19"/>
          <p:cNvSpPr>
            <a:spLocks noGrp="1" noChangeArrowheads="1"/>
          </p:cNvSpPr>
          <p:nvPr>
            <p:ph type="sldNum" sz="quarter" idx="11"/>
          </p:nvPr>
        </p:nvSpPr>
        <p:spPr>
          <a:xfrm>
            <a:off x="6858000" y="6324600"/>
            <a:ext cx="1905000" cy="457200"/>
          </a:xfrm>
        </p:spPr>
        <p:txBody>
          <a:bodyPr/>
          <a:lstStyle>
            <a:lvl1pPr>
              <a:defRPr>
                <a:latin typeface="Times New Roman" panose="02020603050405020304" pitchFamily="18" charset="0"/>
              </a:defRPr>
            </a:lvl1pPr>
          </a:lstStyle>
          <a:p>
            <a:r>
              <a:rPr lang="en-US" altLang="en-US"/>
              <a:t>Slide </a:t>
            </a:r>
            <a:fld id="{F81F9E4E-13E7-448A-AB1A-699EB7F554CB}" type="slidenum">
              <a:rPr lang="en-US" altLang="en-US"/>
              <a:pPr/>
              <a:t>‹#›</a:t>
            </a:fld>
            <a:endParaRPr lang="en-US" altLang="en-US"/>
          </a:p>
        </p:txBody>
      </p:sp>
    </p:spTree>
    <p:extLst>
      <p:ext uri="{BB962C8B-B14F-4D97-AF65-F5344CB8AC3E}">
        <p14:creationId xmlns:p14="http://schemas.microsoft.com/office/powerpoint/2010/main" val="145088473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2015 PLRB National Claims Conference - Anaheim, California</a:t>
            </a:r>
          </a:p>
        </p:txBody>
      </p:sp>
      <p:sp>
        <p:nvSpPr>
          <p:cNvPr id="5" name="Rectangle 19"/>
          <p:cNvSpPr>
            <a:spLocks noGrp="1" noChangeArrowheads="1"/>
          </p:cNvSpPr>
          <p:nvPr>
            <p:ph type="sldNum" sz="quarter" idx="11"/>
          </p:nvPr>
        </p:nvSpPr>
        <p:spPr>
          <a:ln/>
        </p:spPr>
        <p:txBody>
          <a:bodyPr/>
          <a:lstStyle>
            <a:lvl1pPr>
              <a:defRPr/>
            </a:lvl1pPr>
          </a:lstStyle>
          <a:p>
            <a:r>
              <a:rPr lang="en-US" altLang="en-US"/>
              <a:t>Slide </a:t>
            </a:r>
            <a:fld id="{7094615B-376D-46A6-B63B-B22425717E84}" type="slidenum">
              <a:rPr lang="en-US" altLang="en-US"/>
              <a:pPr/>
              <a:t>‹#›</a:t>
            </a:fld>
            <a:endParaRPr lang="en-US" altLang="en-US"/>
          </a:p>
        </p:txBody>
      </p:sp>
    </p:spTree>
    <p:extLst>
      <p:ext uri="{BB962C8B-B14F-4D97-AF65-F5344CB8AC3E}">
        <p14:creationId xmlns:p14="http://schemas.microsoft.com/office/powerpoint/2010/main" val="4120502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42900"/>
            <a:ext cx="1943100" cy="5524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42900"/>
            <a:ext cx="5676900" cy="5524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2015 PLRB National Claims Conference - Anaheim, California</a:t>
            </a:r>
          </a:p>
        </p:txBody>
      </p:sp>
      <p:sp>
        <p:nvSpPr>
          <p:cNvPr id="5" name="Rectangle 19"/>
          <p:cNvSpPr>
            <a:spLocks noGrp="1" noChangeArrowheads="1"/>
          </p:cNvSpPr>
          <p:nvPr>
            <p:ph type="sldNum" sz="quarter" idx="11"/>
          </p:nvPr>
        </p:nvSpPr>
        <p:spPr>
          <a:ln/>
        </p:spPr>
        <p:txBody>
          <a:bodyPr/>
          <a:lstStyle>
            <a:lvl1pPr>
              <a:defRPr/>
            </a:lvl1pPr>
          </a:lstStyle>
          <a:p>
            <a:r>
              <a:rPr lang="en-US" altLang="en-US"/>
              <a:t>Slide </a:t>
            </a:r>
            <a:fld id="{70A94381-1637-4355-85DB-60A4ED784DEF}" type="slidenum">
              <a:rPr lang="en-US" altLang="en-US"/>
              <a:pPr/>
              <a:t>‹#›</a:t>
            </a:fld>
            <a:endParaRPr lang="en-US" altLang="en-US"/>
          </a:p>
        </p:txBody>
      </p:sp>
    </p:spTree>
    <p:extLst>
      <p:ext uri="{BB962C8B-B14F-4D97-AF65-F5344CB8AC3E}">
        <p14:creationId xmlns:p14="http://schemas.microsoft.com/office/powerpoint/2010/main" val="345013017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Content">
    <p:spTree>
      <p:nvGrpSpPr>
        <p:cNvPr id="1" name=""/>
        <p:cNvGrpSpPr/>
        <p:nvPr/>
      </p:nvGrpSpPr>
      <p:grpSpPr>
        <a:xfrm>
          <a:off x="0" y="0"/>
          <a:ext cx="0" cy="0"/>
          <a:chOff x="0" y="0"/>
          <a:chExt cx="0" cy="0"/>
        </a:xfrm>
      </p:grpSpPr>
      <p:pic>
        <p:nvPicPr>
          <p:cNvPr id="4" name="Picture 6" descr="PPT_BodyCopy.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txBox="1">
            <a:spLocks/>
          </p:cNvSpPr>
          <p:nvPr userDrawn="1"/>
        </p:nvSpPr>
        <p:spPr>
          <a:xfrm>
            <a:off x="5765800" y="6297613"/>
            <a:ext cx="2895600" cy="365125"/>
          </a:xfrm>
          <a:prstGeom prst="rect">
            <a:avLst/>
          </a:prstGeom>
        </p:spPr>
        <p:txBody>
          <a:bodyPr lIns="0" tIns="27432" rIns="0"/>
          <a:lstStyle>
            <a:defPPr>
              <a:defRPr lang="en-US"/>
            </a:defPPr>
            <a:lvl1pPr marL="0" algn="l" defTabSz="457200" rtl="0" eaLnBrk="1" latinLnBrk="0" hangingPunct="1">
              <a:defRPr sz="900" kern="1200" baseline="0">
                <a:solidFill>
                  <a:schemeClr val="accent4"/>
                </a:solidFill>
                <a:latin typeface="Frutiger LT Std 47 Light Cn"/>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800" cap="all" dirty="0">
                <a:solidFill>
                  <a:srgbClr val="7E7F74"/>
                </a:solidFill>
                <a:latin typeface="Arial"/>
                <a:cs typeface="Arial"/>
              </a:rPr>
              <a:t>STRICTLY</a:t>
            </a:r>
            <a:r>
              <a:rPr lang="en-US" sz="800" dirty="0">
                <a:solidFill>
                  <a:srgbClr val="7E7F74"/>
                </a:solidFill>
                <a:latin typeface="Arial"/>
                <a:cs typeface="Arial"/>
              </a:rPr>
              <a:t> CONFIDENTIAL</a:t>
            </a:r>
          </a:p>
        </p:txBody>
      </p:sp>
      <p:sp>
        <p:nvSpPr>
          <p:cNvPr id="6" name="Footer Placeholder 4"/>
          <p:cNvSpPr txBox="1">
            <a:spLocks/>
          </p:cNvSpPr>
          <p:nvPr userDrawn="1"/>
        </p:nvSpPr>
        <p:spPr>
          <a:xfrm>
            <a:off x="4406900" y="6294438"/>
            <a:ext cx="2895600" cy="365125"/>
          </a:xfrm>
          <a:prstGeom prst="rect">
            <a:avLst/>
          </a:prstGeom>
        </p:spPr>
        <p:txBody>
          <a:bodyPr lIns="0" tIns="27432" rIns="0"/>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r" eaLnBrk="1" hangingPunct="1"/>
            <a:r>
              <a:rPr lang="en-US" sz="800">
                <a:solidFill>
                  <a:srgbClr val="7E7F74"/>
                </a:solidFill>
                <a:latin typeface="Arial" panose="020B0604020202020204" pitchFamily="34" charset="0"/>
                <a:cs typeface="Arial" panose="020B0604020202020204" pitchFamily="34" charset="0"/>
              </a:rPr>
              <a:t>Page </a:t>
            </a:r>
            <a:fld id="{01EFFBEC-5998-460C-A3BA-824E9C3C1598}" type="slidenum">
              <a:rPr lang="en-US" sz="800">
                <a:solidFill>
                  <a:srgbClr val="7E7F74"/>
                </a:solidFill>
                <a:latin typeface="Arial" panose="020B0604020202020204" pitchFamily="34" charset="0"/>
                <a:cs typeface="Arial" panose="020B0604020202020204" pitchFamily="34" charset="0"/>
              </a:rPr>
              <a:pPr algn="r" eaLnBrk="1" hangingPunct="1"/>
              <a:t>‹#›</a:t>
            </a:fld>
            <a:endParaRPr lang="en-US" sz="800">
              <a:solidFill>
                <a:srgbClr val="7E7F74"/>
              </a:solidFill>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457200" y="1252728"/>
            <a:ext cx="8148320" cy="439102"/>
          </a:xfrm>
        </p:spPr>
        <p:txBody>
          <a:bodyPr lIns="0" anchor="t">
            <a:normAutofit/>
          </a:bodyPr>
          <a:lstStyle>
            <a:lvl1pPr algn="l">
              <a:lnSpc>
                <a:spcPts val="1800"/>
              </a:lnSpc>
              <a:defRPr sz="1800" b="1" i="0" baseline="0">
                <a:solidFill>
                  <a:srgbClr val="009A44"/>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457200" y="1828800"/>
            <a:ext cx="8148320" cy="4224867"/>
          </a:xfrm>
        </p:spPr>
        <p:txBody>
          <a:bodyPr lIns="0">
            <a:noAutofit/>
          </a:bodyPr>
          <a:lstStyle>
            <a:lvl1pPr marL="171450" indent="-171450" algn="l">
              <a:lnSpc>
                <a:spcPts val="1400"/>
              </a:lnSpc>
              <a:spcBef>
                <a:spcPts val="288"/>
              </a:spcBef>
              <a:spcAft>
                <a:spcPts val="700"/>
              </a:spcAft>
              <a:buClr>
                <a:srgbClr val="009A44"/>
              </a:buClr>
              <a:buSzPct val="100000"/>
              <a:buFontTx/>
              <a:buBlip>
                <a:blip r:embed="rId3"/>
              </a:buBlip>
              <a:defRPr sz="1400" b="0" i="0" normalizeH="0" baseline="0">
                <a:solidFill>
                  <a:srgbClr val="51534A"/>
                </a:solidFill>
                <a:latin typeface="Arial"/>
                <a:cs typeface="Arial"/>
              </a:defRPr>
            </a:lvl1pPr>
            <a:lvl2pPr marL="628650" indent="-171450">
              <a:lnSpc>
                <a:spcPts val="1400"/>
              </a:lnSpc>
              <a:spcAft>
                <a:spcPts val="700"/>
              </a:spcAft>
              <a:buSzPct val="100000"/>
              <a:buFontTx/>
              <a:buBlip>
                <a:blip r:embed="rId4"/>
              </a:buBlip>
              <a:defRPr sz="1400" b="0" i="0" baseline="0">
                <a:solidFill>
                  <a:schemeClr val="tx1"/>
                </a:solidFill>
                <a:latin typeface="Arial"/>
                <a:cs typeface="Arial"/>
              </a:defRPr>
            </a:lvl2pPr>
            <a:lvl3pPr marL="1085850" indent="-171450">
              <a:lnSpc>
                <a:spcPts val="1400"/>
              </a:lnSpc>
              <a:spcAft>
                <a:spcPts val="700"/>
              </a:spcAft>
              <a:buSzPct val="100000"/>
              <a:buFontTx/>
              <a:buBlip>
                <a:blip r:embed="rId5"/>
              </a:buBlip>
              <a:defRPr sz="1400" b="0" i="0" baseline="0">
                <a:solidFill>
                  <a:schemeClr val="tx1"/>
                </a:solidFill>
                <a:latin typeface="Arial"/>
                <a:cs typeface="Arial"/>
              </a:defRPr>
            </a:lvl3pPr>
            <a:lvl4pPr marL="1543050" indent="-171450">
              <a:lnSpc>
                <a:spcPts val="1400"/>
              </a:lnSpc>
              <a:spcAft>
                <a:spcPts val="700"/>
              </a:spcAft>
              <a:defRPr sz="1400" b="0" i="0" baseline="0">
                <a:solidFill>
                  <a:schemeClr val="tx1"/>
                </a:solidFill>
                <a:latin typeface="Arial"/>
                <a:cs typeface="Arial"/>
              </a:defRPr>
            </a:lvl4pPr>
            <a:lvl5pPr marL="2000250" indent="-171450">
              <a:spcAft>
                <a:spcPts val="700"/>
              </a:spcAft>
              <a:buFont typeface="Wingdings" charset="2"/>
              <a:buChar char="§"/>
              <a:defRPr sz="1400" b="0" i="0" baseline="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41429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p:txBody>
          <a:bodyPr/>
          <a:lstStyle>
            <a:lvl1pPr>
              <a:defRPr/>
            </a:lvl1pPr>
          </a:lstStyle>
          <a:p>
            <a:pPr>
              <a:defRPr/>
            </a:pPr>
            <a:r>
              <a:rPr lang="en-US"/>
              <a:t>2015 PLRB National Claims Conference - Anaheim, California</a:t>
            </a:r>
            <a:endParaRPr lang="en-US" dirty="0"/>
          </a:p>
        </p:txBody>
      </p:sp>
      <p:sp>
        <p:nvSpPr>
          <p:cNvPr id="5" name="Rectangle 19"/>
          <p:cNvSpPr>
            <a:spLocks noGrp="1" noChangeArrowheads="1"/>
          </p:cNvSpPr>
          <p:nvPr>
            <p:ph type="sldNum" sz="quarter" idx="11"/>
          </p:nvPr>
        </p:nvSpPr>
        <p:spPr/>
        <p:txBody>
          <a:bodyPr/>
          <a:lstStyle>
            <a:lvl1pPr>
              <a:defRPr/>
            </a:lvl1pPr>
          </a:lstStyle>
          <a:p>
            <a:r>
              <a:rPr lang="en-US" altLang="en-US"/>
              <a:t>Slide </a:t>
            </a:r>
            <a:fld id="{DC093266-7BF3-4BA5-88CF-5CE6ADFD87E4}" type="slidenum">
              <a:rPr lang="en-US" altLang="en-US"/>
              <a:pPr/>
              <a:t>‹#›</a:t>
            </a:fld>
            <a:endParaRPr lang="en-US" altLang="en-US"/>
          </a:p>
        </p:txBody>
      </p:sp>
    </p:spTree>
    <p:extLst>
      <p:ext uri="{BB962C8B-B14F-4D97-AF65-F5344CB8AC3E}">
        <p14:creationId xmlns:p14="http://schemas.microsoft.com/office/powerpoint/2010/main" val="329973281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2015 PLRB National Claims Conference - Anaheim, California</a:t>
            </a:r>
          </a:p>
        </p:txBody>
      </p:sp>
      <p:sp>
        <p:nvSpPr>
          <p:cNvPr id="5" name="Rectangle 19"/>
          <p:cNvSpPr>
            <a:spLocks noGrp="1" noChangeArrowheads="1"/>
          </p:cNvSpPr>
          <p:nvPr>
            <p:ph type="sldNum" sz="quarter" idx="11"/>
          </p:nvPr>
        </p:nvSpPr>
        <p:spPr>
          <a:ln/>
        </p:spPr>
        <p:txBody>
          <a:bodyPr/>
          <a:lstStyle>
            <a:lvl1pPr>
              <a:defRPr/>
            </a:lvl1pPr>
          </a:lstStyle>
          <a:p>
            <a:r>
              <a:rPr lang="en-US" altLang="en-US"/>
              <a:t>Slide </a:t>
            </a:r>
            <a:fld id="{89CABD40-E1D6-4CF0-A71F-96BC8F068844}" type="slidenum">
              <a:rPr lang="en-US" altLang="en-US"/>
              <a:pPr/>
              <a:t>‹#›</a:t>
            </a:fld>
            <a:endParaRPr lang="en-US" altLang="en-US"/>
          </a:p>
        </p:txBody>
      </p:sp>
    </p:spTree>
    <p:extLst>
      <p:ext uri="{BB962C8B-B14F-4D97-AF65-F5344CB8AC3E}">
        <p14:creationId xmlns:p14="http://schemas.microsoft.com/office/powerpoint/2010/main" val="42627580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2015 PLRB National Claims Conference - Anaheim, California</a:t>
            </a:r>
          </a:p>
        </p:txBody>
      </p:sp>
      <p:sp>
        <p:nvSpPr>
          <p:cNvPr id="6" name="Rectangle 19"/>
          <p:cNvSpPr>
            <a:spLocks noGrp="1" noChangeArrowheads="1"/>
          </p:cNvSpPr>
          <p:nvPr>
            <p:ph type="sldNum" sz="quarter" idx="11"/>
          </p:nvPr>
        </p:nvSpPr>
        <p:spPr>
          <a:ln/>
        </p:spPr>
        <p:txBody>
          <a:bodyPr/>
          <a:lstStyle>
            <a:lvl1pPr>
              <a:defRPr/>
            </a:lvl1pPr>
          </a:lstStyle>
          <a:p>
            <a:r>
              <a:rPr lang="en-US" altLang="en-US"/>
              <a:t>Slide </a:t>
            </a:r>
            <a:fld id="{250260CF-AD91-4287-8949-0DCABA32AA6D}" type="slidenum">
              <a:rPr lang="en-US" altLang="en-US"/>
              <a:pPr/>
              <a:t>‹#›</a:t>
            </a:fld>
            <a:endParaRPr lang="en-US" altLang="en-US"/>
          </a:p>
        </p:txBody>
      </p:sp>
    </p:spTree>
    <p:extLst>
      <p:ext uri="{BB962C8B-B14F-4D97-AF65-F5344CB8AC3E}">
        <p14:creationId xmlns:p14="http://schemas.microsoft.com/office/powerpoint/2010/main" val="176879976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8"/>
          <p:cNvSpPr>
            <a:spLocks noGrp="1" noChangeArrowheads="1"/>
          </p:cNvSpPr>
          <p:nvPr>
            <p:ph type="ftr" sz="quarter" idx="10"/>
          </p:nvPr>
        </p:nvSpPr>
        <p:spPr>
          <a:ln/>
        </p:spPr>
        <p:txBody>
          <a:bodyPr/>
          <a:lstStyle>
            <a:lvl1pPr>
              <a:defRPr/>
            </a:lvl1pPr>
          </a:lstStyle>
          <a:p>
            <a:pPr>
              <a:defRPr/>
            </a:pPr>
            <a:r>
              <a:rPr lang="en-US"/>
              <a:t>2015 PLRB National Claims Conference - Anaheim, California</a:t>
            </a:r>
          </a:p>
        </p:txBody>
      </p:sp>
      <p:sp>
        <p:nvSpPr>
          <p:cNvPr id="8" name="Rectangle 19"/>
          <p:cNvSpPr>
            <a:spLocks noGrp="1" noChangeArrowheads="1"/>
          </p:cNvSpPr>
          <p:nvPr>
            <p:ph type="sldNum" sz="quarter" idx="11"/>
          </p:nvPr>
        </p:nvSpPr>
        <p:spPr>
          <a:ln/>
        </p:spPr>
        <p:txBody>
          <a:bodyPr/>
          <a:lstStyle>
            <a:lvl1pPr>
              <a:defRPr/>
            </a:lvl1pPr>
          </a:lstStyle>
          <a:p>
            <a:r>
              <a:rPr lang="en-US" altLang="en-US"/>
              <a:t>Slide </a:t>
            </a:r>
            <a:fld id="{6126191D-705A-47E0-AE9F-766DFCAF93DE}" type="slidenum">
              <a:rPr lang="en-US" altLang="en-US"/>
              <a:pPr/>
              <a:t>‹#›</a:t>
            </a:fld>
            <a:endParaRPr lang="en-US" altLang="en-US"/>
          </a:p>
        </p:txBody>
      </p:sp>
    </p:spTree>
    <p:extLst>
      <p:ext uri="{BB962C8B-B14F-4D97-AF65-F5344CB8AC3E}">
        <p14:creationId xmlns:p14="http://schemas.microsoft.com/office/powerpoint/2010/main" val="235937266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8"/>
          <p:cNvSpPr>
            <a:spLocks noGrp="1" noChangeArrowheads="1"/>
          </p:cNvSpPr>
          <p:nvPr>
            <p:ph type="ftr" sz="quarter" idx="10"/>
          </p:nvPr>
        </p:nvSpPr>
        <p:spPr>
          <a:ln/>
        </p:spPr>
        <p:txBody>
          <a:bodyPr/>
          <a:lstStyle>
            <a:lvl1pPr>
              <a:defRPr/>
            </a:lvl1pPr>
          </a:lstStyle>
          <a:p>
            <a:pPr>
              <a:defRPr/>
            </a:pPr>
            <a:r>
              <a:rPr lang="en-US"/>
              <a:t>2015 PLRB National Claims Conference - Anaheim, California</a:t>
            </a:r>
          </a:p>
        </p:txBody>
      </p:sp>
      <p:sp>
        <p:nvSpPr>
          <p:cNvPr id="4" name="Rectangle 19"/>
          <p:cNvSpPr>
            <a:spLocks noGrp="1" noChangeArrowheads="1"/>
          </p:cNvSpPr>
          <p:nvPr>
            <p:ph type="sldNum" sz="quarter" idx="11"/>
          </p:nvPr>
        </p:nvSpPr>
        <p:spPr>
          <a:ln/>
        </p:spPr>
        <p:txBody>
          <a:bodyPr/>
          <a:lstStyle>
            <a:lvl1pPr>
              <a:defRPr/>
            </a:lvl1pPr>
          </a:lstStyle>
          <a:p>
            <a:r>
              <a:rPr lang="en-US" altLang="en-US"/>
              <a:t>Slide </a:t>
            </a:r>
            <a:fld id="{EAECAF5B-1204-4D84-84B6-C535E9345067}" type="slidenum">
              <a:rPr lang="en-US" altLang="en-US"/>
              <a:pPr/>
              <a:t>‹#›</a:t>
            </a:fld>
            <a:endParaRPr lang="en-US" altLang="en-US"/>
          </a:p>
        </p:txBody>
      </p:sp>
    </p:spTree>
    <p:extLst>
      <p:ext uri="{BB962C8B-B14F-4D97-AF65-F5344CB8AC3E}">
        <p14:creationId xmlns:p14="http://schemas.microsoft.com/office/powerpoint/2010/main" val="14807128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a:ln/>
        </p:spPr>
        <p:txBody>
          <a:bodyPr/>
          <a:lstStyle>
            <a:lvl1pPr>
              <a:defRPr/>
            </a:lvl1pPr>
          </a:lstStyle>
          <a:p>
            <a:pPr>
              <a:defRPr/>
            </a:pPr>
            <a:r>
              <a:rPr lang="en-US" dirty="0"/>
              <a:t>Honorable Order of the Blue Goose International </a:t>
            </a:r>
          </a:p>
        </p:txBody>
      </p:sp>
      <p:sp>
        <p:nvSpPr>
          <p:cNvPr id="3" name="Rectangle 19"/>
          <p:cNvSpPr>
            <a:spLocks noGrp="1" noChangeArrowheads="1"/>
          </p:cNvSpPr>
          <p:nvPr>
            <p:ph type="sldNum" sz="quarter" idx="11"/>
          </p:nvPr>
        </p:nvSpPr>
        <p:spPr>
          <a:ln/>
        </p:spPr>
        <p:txBody>
          <a:bodyPr/>
          <a:lstStyle>
            <a:lvl1pPr>
              <a:defRPr/>
            </a:lvl1pPr>
          </a:lstStyle>
          <a:p>
            <a:r>
              <a:rPr lang="en-US" altLang="en-US"/>
              <a:t>Slide </a:t>
            </a:r>
            <a:fld id="{8D0F8DBA-EB79-4347-9082-7929CF07BC53}" type="slidenum">
              <a:rPr lang="en-US" altLang="en-US"/>
              <a:pPr/>
              <a:t>‹#›</a:t>
            </a:fld>
            <a:endParaRPr lang="en-US" altLang="en-US"/>
          </a:p>
        </p:txBody>
      </p:sp>
    </p:spTree>
    <p:extLst>
      <p:ext uri="{BB962C8B-B14F-4D97-AF65-F5344CB8AC3E}">
        <p14:creationId xmlns:p14="http://schemas.microsoft.com/office/powerpoint/2010/main" val="288556744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2015 PLRB National Claims Conference - Anaheim, California</a:t>
            </a:r>
          </a:p>
        </p:txBody>
      </p:sp>
      <p:sp>
        <p:nvSpPr>
          <p:cNvPr id="6" name="Rectangle 19"/>
          <p:cNvSpPr>
            <a:spLocks noGrp="1" noChangeArrowheads="1"/>
          </p:cNvSpPr>
          <p:nvPr>
            <p:ph type="sldNum" sz="quarter" idx="11"/>
          </p:nvPr>
        </p:nvSpPr>
        <p:spPr>
          <a:ln/>
        </p:spPr>
        <p:txBody>
          <a:bodyPr/>
          <a:lstStyle>
            <a:lvl1pPr>
              <a:defRPr/>
            </a:lvl1pPr>
          </a:lstStyle>
          <a:p>
            <a:r>
              <a:rPr lang="en-US" altLang="en-US"/>
              <a:t>Slide </a:t>
            </a:r>
            <a:fld id="{13E597B5-0433-441C-B967-AD19178A60BD}" type="slidenum">
              <a:rPr lang="en-US" altLang="en-US"/>
              <a:pPr/>
              <a:t>‹#›</a:t>
            </a:fld>
            <a:endParaRPr lang="en-US" altLang="en-US"/>
          </a:p>
        </p:txBody>
      </p:sp>
    </p:spTree>
    <p:extLst>
      <p:ext uri="{BB962C8B-B14F-4D97-AF65-F5344CB8AC3E}">
        <p14:creationId xmlns:p14="http://schemas.microsoft.com/office/powerpoint/2010/main" val="265657496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2015 PLRB National Claims Conference - Anaheim, California</a:t>
            </a:r>
          </a:p>
        </p:txBody>
      </p:sp>
      <p:sp>
        <p:nvSpPr>
          <p:cNvPr id="6" name="Rectangle 19"/>
          <p:cNvSpPr>
            <a:spLocks noGrp="1" noChangeArrowheads="1"/>
          </p:cNvSpPr>
          <p:nvPr>
            <p:ph type="sldNum" sz="quarter" idx="11"/>
          </p:nvPr>
        </p:nvSpPr>
        <p:spPr>
          <a:ln/>
        </p:spPr>
        <p:txBody>
          <a:bodyPr/>
          <a:lstStyle>
            <a:lvl1pPr>
              <a:defRPr/>
            </a:lvl1pPr>
          </a:lstStyle>
          <a:p>
            <a:r>
              <a:rPr lang="en-US" altLang="en-US"/>
              <a:t>Slide </a:t>
            </a:r>
            <a:fld id="{659BB6C0-E643-4AA1-984B-9597E1415528}" type="slidenum">
              <a:rPr lang="en-US" altLang="en-US"/>
              <a:pPr/>
              <a:t>‹#›</a:t>
            </a:fld>
            <a:endParaRPr lang="en-US" altLang="en-US"/>
          </a:p>
        </p:txBody>
      </p:sp>
    </p:spTree>
    <p:extLst>
      <p:ext uri="{BB962C8B-B14F-4D97-AF65-F5344CB8AC3E}">
        <p14:creationId xmlns:p14="http://schemas.microsoft.com/office/powerpoint/2010/main" val="86554777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scaled="1"/>
        </a:gradFill>
        <a:effectLst/>
      </p:bgPr>
    </p:bg>
    <p:spTree>
      <p:nvGrpSpPr>
        <p:cNvPr id="1" name=""/>
        <p:cNvGrpSpPr/>
        <p:nvPr/>
      </p:nvGrpSpPr>
      <p:grpSpPr>
        <a:xfrm>
          <a:off x="0" y="0"/>
          <a:ext cx="0" cy="0"/>
          <a:chOff x="0" y="0"/>
          <a:chExt cx="0" cy="0"/>
        </a:xfrm>
      </p:grpSpPr>
      <p:grpSp>
        <p:nvGrpSpPr>
          <p:cNvPr id="2050" name="Group 3"/>
          <p:cNvGrpSpPr>
            <a:grpSpLocks/>
          </p:cNvGrpSpPr>
          <p:nvPr/>
        </p:nvGrpSpPr>
        <p:grpSpPr bwMode="auto">
          <a:xfrm>
            <a:off x="381000" y="1600200"/>
            <a:ext cx="8383588" cy="4727575"/>
            <a:chOff x="240" y="1008"/>
            <a:chExt cx="5281" cy="2978"/>
          </a:xfrm>
        </p:grpSpPr>
        <p:sp>
          <p:nvSpPr>
            <p:cNvPr id="270340" name="Rectangle 4"/>
            <p:cNvSpPr>
              <a:spLocks noChangeArrowheads="1"/>
            </p:cNvSpPr>
            <p:nvPr/>
          </p:nvSpPr>
          <p:spPr bwMode="auto">
            <a:xfrm>
              <a:off x="245" y="1010"/>
              <a:ext cx="5269" cy="2976"/>
            </a:xfrm>
            <a:prstGeom prst="rect">
              <a:avLst/>
            </a:prstGeom>
            <a:gradFill rotWithShape="1">
              <a:gsLst>
                <a:gs pos="0">
                  <a:srgbClr val="99FFCC">
                    <a:alpha val="71001"/>
                  </a:srgbClr>
                </a:gs>
                <a:gs pos="100000">
                  <a:srgbClr val="99FFCC">
                    <a:gamma/>
                    <a:tint val="29412"/>
                    <a:invGamma/>
                    <a:alpha val="73000"/>
                  </a:srgbClr>
                </a:gs>
              </a:gsLst>
              <a:path path="rect">
                <a:fillToRect r="100000" b="100000"/>
              </a:path>
            </a:gradFill>
            <a:ln w="9525">
              <a:noFill/>
              <a:miter lim="800000"/>
              <a:headEnd/>
              <a:tailEnd/>
            </a:ln>
            <a:effectLst/>
          </p:spPr>
          <p:txBody>
            <a:bodyPr wrap="none" anchor="ctr"/>
            <a:lstStyle/>
            <a:p>
              <a:pPr>
                <a:defRPr/>
              </a:pPr>
              <a:endParaRPr lang="en-US"/>
            </a:p>
          </p:txBody>
        </p:sp>
        <p:sp>
          <p:nvSpPr>
            <p:cNvPr id="270341" name="Freeform 5"/>
            <p:cNvSpPr>
              <a:spLocks/>
            </p:cNvSpPr>
            <p:nvPr/>
          </p:nvSpPr>
          <p:spPr bwMode="auto">
            <a:xfrm>
              <a:off x="240" y="1008"/>
              <a:ext cx="5269" cy="2977"/>
            </a:xfrm>
            <a:custGeom>
              <a:avLst/>
              <a:gdLst/>
              <a:ahLst/>
              <a:cxnLst>
                <a:cxn ang="0">
                  <a:pos x="5268" y="0"/>
                </a:cxn>
                <a:cxn ang="0">
                  <a:pos x="0" y="0"/>
                </a:cxn>
                <a:cxn ang="0">
                  <a:pos x="0" y="2976"/>
                </a:cxn>
              </a:cxnLst>
              <a:rect l="0" t="0" r="r" b="b"/>
              <a:pathLst>
                <a:path w="5269" h="2977">
                  <a:moveTo>
                    <a:pt x="5268" y="0"/>
                  </a:moveTo>
                  <a:lnTo>
                    <a:pt x="0" y="0"/>
                  </a:lnTo>
                  <a:lnTo>
                    <a:pt x="0" y="2976"/>
                  </a:lnTo>
                </a:path>
              </a:pathLst>
            </a:custGeom>
            <a:gradFill rotWithShape="1">
              <a:gsLst>
                <a:gs pos="0">
                  <a:srgbClr val="99FFCC">
                    <a:alpha val="50000"/>
                  </a:srgbClr>
                </a:gs>
                <a:gs pos="100000">
                  <a:srgbClr val="99FFCC">
                    <a:gamma/>
                    <a:tint val="29412"/>
                    <a:invGamma/>
                  </a:srgbClr>
                </a:gs>
              </a:gsLst>
              <a:path path="rect">
                <a:fillToRect r="100000" b="100000"/>
              </a:path>
            </a:gradFill>
            <a:ln w="12700" cap="flat" cmpd="sng">
              <a:solidFill>
                <a:schemeClr val="tx1"/>
              </a:solidFill>
              <a:prstDash val="solid"/>
              <a:round/>
              <a:headEnd type="none" w="sm" len="sm"/>
              <a:tailEnd type="none" w="sm" len="sm"/>
            </a:ln>
            <a:effectLst/>
          </p:spPr>
          <p:txBody>
            <a:bodyPr/>
            <a:lstStyle/>
            <a:p>
              <a:pPr>
                <a:defRPr/>
              </a:pPr>
              <a:endParaRPr lang="en-US"/>
            </a:p>
          </p:txBody>
        </p:sp>
        <p:sp>
          <p:nvSpPr>
            <p:cNvPr id="270342" name="Freeform 6"/>
            <p:cNvSpPr>
              <a:spLocks/>
            </p:cNvSpPr>
            <p:nvPr/>
          </p:nvSpPr>
          <p:spPr bwMode="auto">
            <a:xfrm>
              <a:off x="252" y="1008"/>
              <a:ext cx="5269" cy="2977"/>
            </a:xfrm>
            <a:custGeom>
              <a:avLst/>
              <a:gdLst/>
              <a:ahLst/>
              <a:cxnLst>
                <a:cxn ang="0">
                  <a:pos x="5268" y="0"/>
                </a:cxn>
                <a:cxn ang="0">
                  <a:pos x="5268" y="2976"/>
                </a:cxn>
                <a:cxn ang="0">
                  <a:pos x="0" y="2976"/>
                </a:cxn>
              </a:cxnLst>
              <a:rect l="0" t="0" r="r" b="b"/>
              <a:pathLst>
                <a:path w="5269" h="2977">
                  <a:moveTo>
                    <a:pt x="5268" y="0"/>
                  </a:moveTo>
                  <a:lnTo>
                    <a:pt x="5268" y="2976"/>
                  </a:lnTo>
                  <a:lnTo>
                    <a:pt x="0" y="2976"/>
                  </a:lnTo>
                </a:path>
              </a:pathLst>
            </a:custGeom>
            <a:gradFill rotWithShape="1">
              <a:gsLst>
                <a:gs pos="0">
                  <a:srgbClr val="99FFCC">
                    <a:alpha val="50000"/>
                  </a:srgbClr>
                </a:gs>
                <a:gs pos="100000">
                  <a:srgbClr val="99FFCC">
                    <a:gamma/>
                    <a:tint val="29412"/>
                    <a:invGamma/>
                  </a:srgbClr>
                </a:gs>
              </a:gsLst>
              <a:path path="rect">
                <a:fillToRect r="100000" b="100000"/>
              </a:path>
            </a:gradFill>
            <a:ln w="12700" cap="rnd" cmpd="sng">
              <a:solidFill>
                <a:srgbClr val="FFFFFF"/>
              </a:solidFill>
              <a:prstDash val="solid"/>
              <a:round/>
              <a:headEnd type="none" w="sm" len="sm"/>
              <a:tailEnd type="none" w="sm" len="sm"/>
            </a:ln>
            <a:effectLst/>
          </p:spPr>
          <p:txBody>
            <a:bodyPr/>
            <a:lstStyle/>
            <a:p>
              <a:pPr>
                <a:defRPr/>
              </a:pPr>
              <a:endParaRPr lang="en-US"/>
            </a:p>
          </p:txBody>
        </p:sp>
      </p:grpSp>
      <p:sp>
        <p:nvSpPr>
          <p:cNvPr id="2051" name="Rectangle 15"/>
          <p:cNvSpPr>
            <a:spLocks noGrp="1" noChangeArrowheads="1"/>
          </p:cNvSpPr>
          <p:nvPr>
            <p:ph type="title"/>
          </p:nvPr>
        </p:nvSpPr>
        <p:spPr bwMode="auto">
          <a:xfrm>
            <a:off x="838200" y="342900"/>
            <a:ext cx="7772400" cy="1104900"/>
          </a:xfrm>
          <a:prstGeom prst="rect">
            <a:avLst/>
          </a:prstGeom>
          <a:gradFill rotWithShape="1">
            <a:gsLst>
              <a:gs pos="0">
                <a:srgbClr val="99CCFF">
                  <a:alpha val="76999"/>
                </a:srgbClr>
              </a:gs>
              <a:gs pos="100000">
                <a:srgbClr val="DEE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70352" name="Rectangle 16"/>
          <p:cNvSpPr>
            <a:spLocks noGrp="1" noChangeArrowheads="1"/>
          </p:cNvSpPr>
          <p:nvPr>
            <p:ph type="body" idx="1"/>
          </p:nvPr>
        </p:nvSpPr>
        <p:spPr bwMode="auto">
          <a:xfrm>
            <a:off x="838200" y="1752600"/>
            <a:ext cx="7772400" cy="4114800"/>
          </a:xfrm>
          <a:prstGeom prst="rect">
            <a:avLst/>
          </a:prstGeom>
          <a:gradFill rotWithShape="1">
            <a:gsLst>
              <a:gs pos="0">
                <a:srgbClr val="5E9EFF">
                  <a:alpha val="48000"/>
                </a:srgbClr>
              </a:gs>
              <a:gs pos="100000">
                <a:srgbClr val="DDEAFF"/>
              </a:gs>
            </a:gsLst>
            <a:path path="rect">
              <a:fillToRect r="100000" b="100000"/>
            </a:path>
          </a:gradFill>
          <a:ln w="9525">
            <a:solidFill>
              <a:srgbClr val="FF0000"/>
            </a:solidFill>
            <a:miter lim="800000"/>
            <a:headEnd/>
            <a:tailEnd/>
          </a:ln>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70354" name="Rectangle 18"/>
          <p:cNvSpPr>
            <a:spLocks noGrp="1" noChangeArrowheads="1"/>
          </p:cNvSpPr>
          <p:nvPr>
            <p:ph type="ftr" sz="quarter" idx="3"/>
          </p:nvPr>
        </p:nvSpPr>
        <p:spPr bwMode="auto">
          <a:xfrm>
            <a:off x="381000" y="6400800"/>
            <a:ext cx="2667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nSpc>
                <a:spcPct val="100000"/>
              </a:lnSpc>
              <a:spcBef>
                <a:spcPct val="0"/>
              </a:spcBef>
              <a:buClrTx/>
              <a:buSzTx/>
              <a:buFontTx/>
              <a:buNone/>
              <a:defRPr sz="1400">
                <a:latin typeface="Arial" charset="0"/>
              </a:defRPr>
            </a:lvl1pPr>
          </a:lstStyle>
          <a:p>
            <a:pPr>
              <a:defRPr/>
            </a:pPr>
            <a:r>
              <a:rPr lang="en-US"/>
              <a:t>2015 PLRB National Claims Conference - Anaheim, California</a:t>
            </a:r>
          </a:p>
        </p:txBody>
      </p:sp>
      <p:sp>
        <p:nvSpPr>
          <p:cNvPr id="270355" name="Rectangle 19"/>
          <p:cNvSpPr>
            <a:spLocks noGrp="1" noChangeArrowheads="1"/>
          </p:cNvSpPr>
          <p:nvPr>
            <p:ph type="sldNum" sz="quarter" idx="4"/>
          </p:nvPr>
        </p:nvSpPr>
        <p:spPr bwMode="auto">
          <a:xfrm>
            <a:off x="6858000" y="6477000"/>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lnSpc>
                <a:spcPct val="100000"/>
              </a:lnSpc>
              <a:spcBef>
                <a:spcPct val="0"/>
              </a:spcBef>
              <a:buClrTx/>
              <a:buSzTx/>
              <a:buFontTx/>
              <a:buNone/>
              <a:defRPr sz="1400">
                <a:latin typeface="Arial" panose="020B0604020202020204" pitchFamily="34" charset="0"/>
              </a:defRPr>
            </a:lvl1pPr>
          </a:lstStyle>
          <a:p>
            <a:r>
              <a:rPr lang="en-US" altLang="en-US"/>
              <a:t>Slide </a:t>
            </a:r>
            <a:fld id="{1F5C61EB-3353-4E72-A29E-AEEBC524837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7" r:id="rId12"/>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035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035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035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035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03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52" grpId="0" build="p">
        <p:tmplLst>
          <p:tmpl lvl="1">
            <p:tnLst>
              <p:par>
                <p:cTn presetID="1" presetClass="entr" presetSubtype="0" fill="hold" nodeType="clickEffect">
                  <p:stCondLst>
                    <p:cond delay="0"/>
                  </p:stCondLst>
                  <p:childTnLst>
                    <p:set>
                      <p:cBhvr>
                        <p:cTn dur="1" fill="hold">
                          <p:stCondLst>
                            <p:cond delay="0"/>
                          </p:stCondLst>
                        </p:cTn>
                        <p:tgtEl>
                          <p:spTgt spid="270352"/>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270352"/>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270352"/>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270352"/>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270352"/>
                        </p:tgtEl>
                        <p:attrNameLst>
                          <p:attrName>style.visibility</p:attrName>
                        </p:attrNameLst>
                      </p:cBhvr>
                      <p:to>
                        <p:strVal val="visible"/>
                      </p:to>
                    </p:set>
                  </p:childTnLst>
                </p:cTn>
              </p:par>
            </p:tnLst>
          </p:tmpl>
        </p:tmplLst>
      </p:bldP>
    </p:bldLst>
  </p:timing>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buChar char="o"/>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Wingdings" panose="05000000000000000000"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bg2"/>
        </a:buClr>
        <a:buSzPct val="75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75000"/>
        <a:buFont typeface="Wingdings" panose="05000000000000000000" pitchFamily="2" charset="2"/>
        <a:buChar char="§"/>
        <a:defRPr sz="2000">
          <a:solidFill>
            <a:schemeClr val="tx1"/>
          </a:solidFill>
          <a:latin typeface="+mn-lt"/>
        </a:defRPr>
      </a:lvl5pPr>
      <a:lvl6pPr marL="2514600" indent="-228600" algn="l" rtl="0" eaLnBrk="0" fontAlgn="base" hangingPunct="0">
        <a:spcBef>
          <a:spcPct val="20000"/>
        </a:spcBef>
        <a:spcAft>
          <a:spcPct val="0"/>
        </a:spcAft>
        <a:buClr>
          <a:schemeClr val="bg2"/>
        </a:buClr>
        <a:buSzPct val="75000"/>
        <a:buFont typeface="Wingdings" pitchFamily="2" charset="2"/>
        <a:buChar char="§"/>
        <a:defRPr sz="2000">
          <a:solidFill>
            <a:schemeClr val="tx1"/>
          </a:solidFill>
          <a:latin typeface="+mn-lt"/>
        </a:defRPr>
      </a:lvl6pPr>
      <a:lvl7pPr marL="2971800" indent="-228600" algn="l" rtl="0" eaLnBrk="0" fontAlgn="base" hangingPunct="0">
        <a:spcBef>
          <a:spcPct val="20000"/>
        </a:spcBef>
        <a:spcAft>
          <a:spcPct val="0"/>
        </a:spcAft>
        <a:buClr>
          <a:schemeClr val="bg2"/>
        </a:buClr>
        <a:buSzPct val="75000"/>
        <a:buFont typeface="Wingdings" pitchFamily="2" charset="2"/>
        <a:buChar char="§"/>
        <a:defRPr sz="2000">
          <a:solidFill>
            <a:schemeClr val="tx1"/>
          </a:solidFill>
          <a:latin typeface="+mn-lt"/>
        </a:defRPr>
      </a:lvl7pPr>
      <a:lvl8pPr marL="3429000" indent="-228600" algn="l" rtl="0" eaLnBrk="0" fontAlgn="base" hangingPunct="0">
        <a:spcBef>
          <a:spcPct val="20000"/>
        </a:spcBef>
        <a:spcAft>
          <a:spcPct val="0"/>
        </a:spcAft>
        <a:buClr>
          <a:schemeClr val="bg2"/>
        </a:buClr>
        <a:buSzPct val="75000"/>
        <a:buFont typeface="Wingdings" pitchFamily="2" charset="2"/>
        <a:buChar char="§"/>
        <a:defRPr sz="2000">
          <a:solidFill>
            <a:schemeClr val="tx1"/>
          </a:solidFill>
          <a:latin typeface="+mn-lt"/>
        </a:defRPr>
      </a:lvl8pPr>
      <a:lvl9pPr marL="3886200" indent="-228600" algn="l" rtl="0" eaLnBrk="0" fontAlgn="base" hangingPunct="0">
        <a:spcBef>
          <a:spcPct val="20000"/>
        </a:spcBef>
        <a:spcAft>
          <a:spcPct val="0"/>
        </a:spcAft>
        <a:buClr>
          <a:schemeClr val="bg2"/>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vapond.co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02" name="Rectangle 2"/>
          <p:cNvSpPr>
            <a:spLocks noChangeArrowheads="1"/>
          </p:cNvSpPr>
          <p:nvPr/>
        </p:nvSpPr>
        <p:spPr bwMode="auto">
          <a:xfrm>
            <a:off x="609600" y="2743200"/>
            <a:ext cx="8001000" cy="3200400"/>
          </a:xfrm>
          <a:prstGeom prst="rect">
            <a:avLst/>
          </a:prstGeom>
          <a:solidFill>
            <a:srgbClr val="FFFFCC"/>
          </a:solidFill>
          <a:ln w="12700">
            <a:solidFill>
              <a:srgbClr val="FF0000"/>
            </a:solidFill>
            <a:miter lim="800000"/>
            <a:headEnd/>
            <a:tailEnd/>
          </a:ln>
          <a:effectLst>
            <a:outerShdw dist="107763" dir="2700000" algn="ctr" rotWithShape="0">
              <a:schemeClr val="bg2"/>
            </a:outerShdw>
          </a:effectLst>
        </p:spPr>
        <p:txBody>
          <a:bodyPr wrap="none" anchor="ctr"/>
          <a:lstStyle/>
          <a:p>
            <a:pPr algn="ctr">
              <a:lnSpc>
                <a:spcPct val="100000"/>
              </a:lnSpc>
              <a:spcBef>
                <a:spcPct val="0"/>
              </a:spcBef>
              <a:buClrTx/>
              <a:buSzTx/>
              <a:buFontTx/>
              <a:buNone/>
              <a:defRPr/>
            </a:pPr>
            <a:endParaRPr lang="en-US" sz="1000">
              <a:latin typeface="Garamond" pitchFamily="18" charset="0"/>
            </a:endParaRPr>
          </a:p>
        </p:txBody>
      </p:sp>
      <p:sp>
        <p:nvSpPr>
          <p:cNvPr id="563203" name="Rectangle 3"/>
          <p:cNvSpPr>
            <a:spLocks noChangeArrowheads="1"/>
          </p:cNvSpPr>
          <p:nvPr/>
        </p:nvSpPr>
        <p:spPr bwMode="auto">
          <a:xfrm>
            <a:off x="762000" y="2057400"/>
            <a:ext cx="7772400" cy="3733800"/>
          </a:xfrm>
          <a:prstGeom prst="rect">
            <a:avLst/>
          </a:prstGeom>
          <a:noFill/>
          <a:ln w="9525">
            <a:noFill/>
            <a:miter lim="800000"/>
            <a:headEnd/>
            <a:tailEnd/>
          </a:ln>
          <a:effectLst>
            <a:outerShdw dist="53882" dir="2700000" algn="ctr" rotWithShape="0">
              <a:schemeClr val="bg2"/>
            </a:outerShdw>
          </a:effectLst>
        </p:spPr>
        <p:txBody>
          <a:bodyPr lIns="92075" tIns="46038" rIns="92075" bIns="46038" anchor="ctr"/>
          <a:lstStyle/>
          <a:p>
            <a:pPr algn="ctr">
              <a:lnSpc>
                <a:spcPct val="90000"/>
              </a:lnSpc>
              <a:spcBef>
                <a:spcPct val="0"/>
              </a:spcBef>
              <a:buClrTx/>
              <a:buSzTx/>
              <a:buFontTx/>
              <a:buNone/>
              <a:defRPr/>
            </a:pPr>
            <a:endParaRPr lang="en-US" sz="1400" b="1" i="1" dirty="0">
              <a:solidFill>
                <a:schemeClr val="tx2"/>
              </a:solidFill>
              <a:latin typeface="Arial" charset="0"/>
            </a:endParaRPr>
          </a:p>
          <a:p>
            <a:pPr algn="ctr">
              <a:lnSpc>
                <a:spcPct val="90000"/>
              </a:lnSpc>
              <a:spcBef>
                <a:spcPct val="0"/>
              </a:spcBef>
              <a:buClrTx/>
              <a:buSzTx/>
              <a:buFontTx/>
              <a:buNone/>
              <a:defRPr/>
            </a:pPr>
            <a:r>
              <a:rPr lang="en-US" sz="4000" b="1" dirty="0">
                <a:solidFill>
                  <a:srgbClr val="000066"/>
                </a:solidFill>
                <a:latin typeface="Arial" charset="0"/>
              </a:rPr>
              <a:t>Successful Pond Operations</a:t>
            </a:r>
          </a:p>
          <a:p>
            <a:pPr algn="ctr">
              <a:lnSpc>
                <a:spcPct val="90000"/>
              </a:lnSpc>
              <a:spcBef>
                <a:spcPct val="0"/>
              </a:spcBef>
              <a:buClrTx/>
              <a:buSzTx/>
              <a:buFontTx/>
              <a:buNone/>
              <a:defRPr/>
            </a:pPr>
            <a:endParaRPr lang="en-US" sz="1600" b="1" dirty="0">
              <a:solidFill>
                <a:schemeClr val="tx2"/>
              </a:solidFill>
              <a:latin typeface="Arial" charset="0"/>
            </a:endParaRPr>
          </a:p>
          <a:p>
            <a:pPr algn="ctr">
              <a:lnSpc>
                <a:spcPct val="90000"/>
              </a:lnSpc>
              <a:spcBef>
                <a:spcPct val="0"/>
              </a:spcBef>
              <a:buClrTx/>
              <a:buSzTx/>
              <a:buFontTx/>
              <a:buNone/>
              <a:defRPr/>
            </a:pPr>
            <a:r>
              <a:rPr lang="en-US" sz="4000" b="1" dirty="0">
                <a:solidFill>
                  <a:srgbClr val="009933"/>
                </a:solidFill>
                <a:latin typeface="Arial" charset="0"/>
              </a:rPr>
              <a:t>… Fun, Organization, Precepts and Communication are Key</a:t>
            </a:r>
          </a:p>
        </p:txBody>
      </p:sp>
      <p:graphicFrame>
        <p:nvGraphicFramePr>
          <p:cNvPr id="1026" name="Object 4"/>
          <p:cNvGraphicFramePr>
            <a:graphicFrameLocks noChangeAspect="1"/>
          </p:cNvGraphicFramePr>
          <p:nvPr/>
        </p:nvGraphicFramePr>
        <p:xfrm>
          <a:off x="1447800" y="1371600"/>
          <a:ext cx="7277100" cy="152400"/>
        </p:xfrm>
        <a:graphic>
          <a:graphicData uri="http://schemas.openxmlformats.org/presentationml/2006/ole">
            <mc:AlternateContent xmlns:mc="http://schemas.openxmlformats.org/markup-compatibility/2006">
              <mc:Choice xmlns:v="urn:schemas-microsoft-com:vml" Requires="v">
                <p:oleObj spid="_x0000_s1104" name="Document" r:id="rId4" imgW="7267680" imgH="171360" progId="Word.Document.8">
                  <p:embed/>
                </p:oleObj>
              </mc:Choice>
              <mc:Fallback>
                <p:oleObj name="Document" r:id="rId4" imgW="7267680" imgH="171360"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1371600"/>
                        <a:ext cx="7277100" cy="15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9" name="Text Box 5"/>
          <p:cNvSpPr txBox="1">
            <a:spLocks noChangeArrowheads="1"/>
          </p:cNvSpPr>
          <p:nvPr/>
        </p:nvSpPr>
        <p:spPr bwMode="auto">
          <a:xfrm>
            <a:off x="381000" y="381000"/>
            <a:ext cx="8382000" cy="120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gn="r">
              <a:lnSpc>
                <a:spcPct val="100000"/>
              </a:lnSpc>
              <a:spcBef>
                <a:spcPct val="50000"/>
              </a:spcBef>
            </a:pPr>
            <a:r>
              <a:rPr lang="en-US" altLang="en-US" sz="3600" b="1" i="1" dirty="0">
                <a:solidFill>
                  <a:srgbClr val="000066"/>
                </a:solidFill>
                <a:latin typeface="Arial" panose="020B0604020202020204" pitchFamily="34" charset="0"/>
              </a:rPr>
              <a:t>Blue Goose International                         Pond Operations Training </a:t>
            </a:r>
          </a:p>
        </p:txBody>
      </p:sp>
      <p:sp>
        <p:nvSpPr>
          <p:cNvPr id="4" name="Footer Placeholder 3"/>
          <p:cNvSpPr>
            <a:spLocks noGrp="1"/>
          </p:cNvSpPr>
          <p:nvPr>
            <p:ph type="ftr" sz="quarter" idx="10"/>
          </p:nvPr>
        </p:nvSpPr>
        <p:spPr/>
        <p:txBody>
          <a:bodyPr/>
          <a:lstStyle/>
          <a:p>
            <a:pPr>
              <a:defRPr/>
            </a:pPr>
            <a:r>
              <a:rPr lang="en-US" dirty="0"/>
              <a:t>Honorable Order of the Blue Goose International </a:t>
            </a:r>
          </a:p>
        </p:txBody>
      </p:sp>
      <p:sp>
        <p:nvSpPr>
          <p:cNvPr id="5" name="Slide Number Placeholder 4"/>
          <p:cNvSpPr>
            <a:spLocks noGrp="1"/>
          </p:cNvSpPr>
          <p:nvPr>
            <p:ph type="sldNum" sz="quarter" idx="11"/>
          </p:nvPr>
        </p:nvSpPr>
        <p:spPr/>
        <p:txBody>
          <a:bodyPr/>
          <a:lstStyle/>
          <a:p>
            <a:r>
              <a:rPr lang="en-US" altLang="en-US"/>
              <a:t>Slide </a:t>
            </a:r>
            <a:fld id="{8D0F8DBA-EB79-4347-9082-7929CF07BC53}" type="slidenum">
              <a:rPr lang="en-US" altLang="en-US" smtClean="0"/>
              <a:pPr/>
              <a:t>1</a:t>
            </a:fld>
            <a:endParaRPr lang="en-US" altLang="en-US"/>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7178" y="343038"/>
            <a:ext cx="2158730" cy="2209524"/>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pPr algn="ctr"/>
            <a:r>
              <a:rPr lang="en-US" altLang="en-US" dirty="0">
                <a:solidFill>
                  <a:srgbClr val="000066"/>
                </a:solidFill>
              </a:rPr>
              <a:t>Grand Nest</a:t>
            </a:r>
          </a:p>
        </p:txBody>
      </p:sp>
      <p:sp>
        <p:nvSpPr>
          <p:cNvPr id="5127" name="Text Box 5"/>
          <p:cNvSpPr txBox="1">
            <a:spLocks noChangeArrowheads="1"/>
          </p:cNvSpPr>
          <p:nvPr/>
        </p:nvSpPr>
        <p:spPr bwMode="auto">
          <a:xfrm>
            <a:off x="609600" y="1595437"/>
            <a:ext cx="8001000" cy="461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gn="ctr">
              <a:lnSpc>
                <a:spcPct val="100000"/>
              </a:lnSpc>
              <a:spcBef>
                <a:spcPct val="0"/>
              </a:spcBef>
            </a:pPr>
            <a:endParaRPr lang="en-US" altLang="en-US" sz="1000" b="1" dirty="0">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The fiscal year of the Grand Nest is the twelve months ended June, which correlates to the organization’s founding.  As such, it is recommended that the chapters or Ponds of the Order set their fiscal year accordingly.  </a:t>
            </a:r>
          </a:p>
          <a:p>
            <a:pPr algn="ctr">
              <a:lnSpc>
                <a:spcPct val="100000"/>
              </a:lnSpc>
              <a:spcBef>
                <a:spcPct val="0"/>
              </a:spcBef>
            </a:pPr>
            <a:endParaRPr lang="en-US" altLang="en-US" sz="8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Each year in July the Ponds appoint two delegates to attend the Grand Nest Convention as voting representatives for their chapter.  All matters before the Grand Nest are voted upon by the delegates of the Ponds.  </a:t>
            </a:r>
          </a:p>
          <a:p>
            <a:pPr algn="ctr">
              <a:lnSpc>
                <a:spcPct val="100000"/>
              </a:lnSpc>
              <a:spcBef>
                <a:spcPct val="0"/>
              </a:spcBef>
            </a:pPr>
            <a:endParaRPr lang="en-US" altLang="en-US" sz="8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Typically, the Ponds budget for their delegates to attend the convention and support the cost.  There is also a Delegate expense reimbursement program of the Grand Nest.  </a:t>
            </a:r>
          </a:p>
          <a:p>
            <a:pPr algn="ctr">
              <a:lnSpc>
                <a:spcPct val="100000"/>
              </a:lnSpc>
              <a:spcBef>
                <a:spcPct val="0"/>
              </a:spcBef>
            </a:pPr>
            <a:endParaRPr lang="en-US" altLang="en-US" sz="8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All are welcome and encouraged to attend the Grand Nest conventions.  Delegates are not the only attendees.  </a:t>
            </a: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a:t>Slide </a:t>
            </a:r>
            <a:fld id="{DC093266-7BF3-4BA5-88CF-5CE6ADFD87E4}" type="slidenum">
              <a:rPr lang="en-US" altLang="en-US" smtClean="0"/>
              <a:pPr/>
              <a:t>10</a:t>
            </a:fld>
            <a:endParaRPr lang="en-US" altLang="en-US"/>
          </a:p>
        </p:txBody>
      </p:sp>
    </p:spTree>
    <p:extLst>
      <p:ext uri="{BB962C8B-B14F-4D97-AF65-F5344CB8AC3E}">
        <p14:creationId xmlns:p14="http://schemas.microsoft.com/office/powerpoint/2010/main" val="242552072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pPr algn="ctr"/>
            <a:r>
              <a:rPr lang="en-US" altLang="en-US" dirty="0">
                <a:solidFill>
                  <a:srgbClr val="000066"/>
                </a:solidFill>
              </a:rPr>
              <a:t>Pond Banners Displayed </a:t>
            </a:r>
            <a:br>
              <a:rPr lang="en-US" altLang="en-US" dirty="0">
                <a:solidFill>
                  <a:srgbClr val="000066"/>
                </a:solidFill>
              </a:rPr>
            </a:br>
            <a:r>
              <a:rPr lang="en-US" altLang="en-US" dirty="0">
                <a:solidFill>
                  <a:srgbClr val="000066"/>
                </a:solidFill>
              </a:rPr>
              <a:t>at Grand Nest Conventions</a:t>
            </a:r>
          </a:p>
        </p:txBody>
      </p:sp>
      <p:sp>
        <p:nvSpPr>
          <p:cNvPr id="5127" name="Text Box 5"/>
          <p:cNvSpPr txBox="1">
            <a:spLocks noChangeArrowheads="1"/>
          </p:cNvSpPr>
          <p:nvPr/>
        </p:nvSpPr>
        <p:spPr bwMode="auto">
          <a:xfrm>
            <a:off x="6705600" y="1905000"/>
            <a:ext cx="1905000" cy="3170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gn="ctr">
              <a:lnSpc>
                <a:spcPct val="100000"/>
              </a:lnSpc>
              <a:spcBef>
                <a:spcPct val="0"/>
              </a:spcBef>
            </a:pPr>
            <a:endParaRPr lang="en-US" altLang="en-US" sz="1000" b="1" dirty="0">
              <a:latin typeface="Arial" panose="020B0604020202020204" pitchFamily="34" charset="0"/>
            </a:endParaRPr>
          </a:p>
          <a:p>
            <a:pPr marL="0" indent="0">
              <a:lnSpc>
                <a:spcPct val="100000"/>
              </a:lnSpc>
              <a:spcBef>
                <a:spcPct val="0"/>
              </a:spcBef>
            </a:pPr>
            <a:endParaRPr lang="en-US" altLang="en-US" sz="2000" b="1" dirty="0">
              <a:solidFill>
                <a:srgbClr val="000066"/>
              </a:solidFill>
              <a:latin typeface="Arial" panose="020B0604020202020204" pitchFamily="34" charset="0"/>
            </a:endParaRPr>
          </a:p>
          <a:p>
            <a:pPr marL="0" indent="0">
              <a:lnSpc>
                <a:spcPct val="100000"/>
              </a:lnSpc>
              <a:spcBef>
                <a:spcPct val="0"/>
              </a:spcBef>
            </a:pPr>
            <a:endParaRPr lang="en-US" altLang="en-US" sz="2000" b="1" dirty="0">
              <a:solidFill>
                <a:srgbClr val="000066"/>
              </a:solidFill>
              <a:latin typeface="Arial" panose="020B0604020202020204" pitchFamily="34" charset="0"/>
            </a:endParaRPr>
          </a:p>
          <a:p>
            <a:pPr marL="0" indent="0">
              <a:lnSpc>
                <a:spcPct val="100000"/>
              </a:lnSpc>
              <a:spcBef>
                <a:spcPct val="0"/>
              </a:spcBef>
            </a:pPr>
            <a:endParaRPr lang="en-US" altLang="en-US" sz="1000" b="1" dirty="0">
              <a:solidFill>
                <a:srgbClr val="000066"/>
              </a:solidFill>
              <a:latin typeface="Arial" panose="020B0604020202020204" pitchFamily="34" charset="0"/>
            </a:endParaRPr>
          </a:p>
          <a:p>
            <a:pPr marL="0" indent="0">
              <a:lnSpc>
                <a:spcPct val="100000"/>
              </a:lnSpc>
              <a:spcBef>
                <a:spcPct val="0"/>
              </a:spcBef>
            </a:pPr>
            <a:r>
              <a:rPr lang="en-US" altLang="en-US" sz="2000" b="1" dirty="0">
                <a:solidFill>
                  <a:srgbClr val="000066"/>
                </a:solidFill>
                <a:latin typeface="Arial" panose="020B0604020202020204" pitchFamily="34" charset="0"/>
              </a:rPr>
              <a:t>Bring your Pond Banner, as they are proudly displayed at Grand Nest Conventions.  </a:t>
            </a: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a:t>Slide </a:t>
            </a:r>
            <a:fld id="{DC093266-7BF3-4BA5-88CF-5CE6ADFD87E4}" type="slidenum">
              <a:rPr lang="en-US" altLang="en-US" smtClean="0"/>
              <a:pPr/>
              <a:t>11</a:t>
            </a:fld>
            <a:endParaRPr lang="en-US" alt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2438400"/>
            <a:ext cx="4885267" cy="3382108"/>
          </a:xfrm>
          <a:prstGeom prst="rect">
            <a:avLst/>
          </a:prstGeom>
        </p:spPr>
      </p:pic>
    </p:spTree>
    <p:extLst>
      <p:ext uri="{BB962C8B-B14F-4D97-AF65-F5344CB8AC3E}">
        <p14:creationId xmlns:p14="http://schemas.microsoft.com/office/powerpoint/2010/main" val="268378679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pPr algn="ctr"/>
            <a:r>
              <a:rPr lang="en-US" altLang="en-US" dirty="0">
                <a:solidFill>
                  <a:srgbClr val="000066"/>
                </a:solidFill>
              </a:rPr>
              <a:t>Grand Nest Conventions</a:t>
            </a:r>
          </a:p>
        </p:txBody>
      </p:sp>
      <p:sp>
        <p:nvSpPr>
          <p:cNvPr id="5127" name="Text Box 5"/>
          <p:cNvSpPr txBox="1">
            <a:spLocks noChangeArrowheads="1"/>
          </p:cNvSpPr>
          <p:nvPr/>
        </p:nvSpPr>
        <p:spPr bwMode="auto">
          <a:xfrm>
            <a:off x="609600" y="1595437"/>
            <a:ext cx="8001000" cy="4648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pPr>
            <a:r>
              <a:rPr lang="en-US" altLang="en-US" sz="2000" b="1" dirty="0">
                <a:solidFill>
                  <a:srgbClr val="000066"/>
                </a:solidFill>
                <a:latin typeface="Arial" panose="020B0604020202020204" pitchFamily="34" charset="0"/>
              </a:rPr>
              <a:t>The Grand Nest Conventions typically involve the following:</a:t>
            </a:r>
          </a:p>
          <a:p>
            <a:pPr algn="ctr">
              <a:lnSpc>
                <a:spcPct val="100000"/>
              </a:lnSpc>
              <a:spcBef>
                <a:spcPct val="0"/>
              </a:spcBef>
            </a:pPr>
            <a:endParaRPr lang="en-US" altLang="en-US" sz="8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Welcome Party (exchange Pins)</a:t>
            </a:r>
          </a:p>
          <a:p>
            <a:pPr algn="ctr">
              <a:lnSpc>
                <a:spcPct val="100000"/>
              </a:lnSpc>
              <a:spcBef>
                <a:spcPct val="0"/>
              </a:spcBef>
            </a:pPr>
            <a:r>
              <a:rPr lang="en-US" altLang="en-US" sz="2000" b="1" dirty="0">
                <a:solidFill>
                  <a:srgbClr val="000066"/>
                </a:solidFill>
                <a:latin typeface="Arial" panose="020B0604020202020204" pitchFamily="34" charset="0"/>
              </a:rPr>
              <a:t>Opening Ceremony / Model Initiation</a:t>
            </a:r>
          </a:p>
          <a:p>
            <a:pPr algn="ctr">
              <a:lnSpc>
                <a:spcPct val="100000"/>
              </a:lnSpc>
              <a:spcBef>
                <a:spcPct val="0"/>
              </a:spcBef>
            </a:pPr>
            <a:r>
              <a:rPr lang="en-US" altLang="en-US" sz="2000" b="1" dirty="0">
                <a:solidFill>
                  <a:srgbClr val="000066"/>
                </a:solidFill>
                <a:latin typeface="Arial" panose="020B0604020202020204" pitchFamily="34" charset="0"/>
              </a:rPr>
              <a:t>International Memorial Service</a:t>
            </a:r>
          </a:p>
          <a:p>
            <a:pPr algn="ctr">
              <a:lnSpc>
                <a:spcPct val="100000"/>
              </a:lnSpc>
              <a:spcBef>
                <a:spcPct val="0"/>
              </a:spcBef>
            </a:pPr>
            <a:r>
              <a:rPr lang="en-US" altLang="en-US" sz="2000" b="1" dirty="0">
                <a:solidFill>
                  <a:srgbClr val="000066"/>
                </a:solidFill>
                <a:latin typeface="Arial" panose="020B0604020202020204" pitchFamily="34" charset="0"/>
              </a:rPr>
              <a:t>Regional Meetings</a:t>
            </a:r>
          </a:p>
          <a:p>
            <a:pPr algn="ctr">
              <a:lnSpc>
                <a:spcPct val="100000"/>
              </a:lnSpc>
              <a:spcBef>
                <a:spcPct val="0"/>
              </a:spcBef>
            </a:pPr>
            <a:r>
              <a:rPr lang="en-US" altLang="en-US" sz="2000" b="1" dirty="0">
                <a:solidFill>
                  <a:srgbClr val="000066"/>
                </a:solidFill>
                <a:latin typeface="Arial" panose="020B0604020202020204" pitchFamily="34" charset="0"/>
              </a:rPr>
              <a:t>All Industry Luncheon</a:t>
            </a:r>
          </a:p>
          <a:p>
            <a:pPr algn="ctr">
              <a:lnSpc>
                <a:spcPct val="100000"/>
              </a:lnSpc>
              <a:spcBef>
                <a:spcPct val="0"/>
              </a:spcBef>
            </a:pPr>
            <a:r>
              <a:rPr lang="en-US" altLang="en-US" sz="2000" b="1" dirty="0">
                <a:solidFill>
                  <a:srgbClr val="000066"/>
                </a:solidFill>
                <a:latin typeface="Arial" panose="020B0604020202020204" pitchFamily="34" charset="0"/>
              </a:rPr>
              <a:t>Family Luncheon</a:t>
            </a:r>
          </a:p>
          <a:p>
            <a:pPr algn="ctr">
              <a:lnSpc>
                <a:spcPct val="100000"/>
              </a:lnSpc>
              <a:spcBef>
                <a:spcPct val="0"/>
              </a:spcBef>
            </a:pPr>
            <a:r>
              <a:rPr lang="en-US" altLang="en-US" sz="2000" b="1" dirty="0">
                <a:solidFill>
                  <a:srgbClr val="000066"/>
                </a:solidFill>
                <a:latin typeface="Arial" panose="020B0604020202020204" pitchFamily="34" charset="0"/>
              </a:rPr>
              <a:t>Business Meetings of Delegates and Ganders</a:t>
            </a:r>
          </a:p>
          <a:p>
            <a:pPr algn="ctr">
              <a:lnSpc>
                <a:spcPct val="100000"/>
              </a:lnSpc>
              <a:spcBef>
                <a:spcPct val="0"/>
              </a:spcBef>
            </a:pPr>
            <a:r>
              <a:rPr lang="en-US" altLang="en-US" sz="2000" b="1" dirty="0">
                <a:solidFill>
                  <a:srgbClr val="000066"/>
                </a:solidFill>
                <a:latin typeface="Arial" panose="020B0604020202020204" pitchFamily="34" charset="0"/>
              </a:rPr>
              <a:t>Presentation of Awards </a:t>
            </a:r>
          </a:p>
          <a:p>
            <a:pPr algn="ctr">
              <a:lnSpc>
                <a:spcPct val="100000"/>
              </a:lnSpc>
              <a:spcBef>
                <a:spcPct val="0"/>
              </a:spcBef>
            </a:pPr>
            <a:r>
              <a:rPr lang="en-US" altLang="en-US" sz="2000" b="1" dirty="0">
                <a:solidFill>
                  <a:srgbClr val="000066"/>
                </a:solidFill>
                <a:latin typeface="Arial" panose="020B0604020202020204" pitchFamily="34" charset="0"/>
              </a:rPr>
              <a:t>Election and Installation of Grand Nest Officers </a:t>
            </a:r>
          </a:p>
          <a:p>
            <a:pPr algn="ctr">
              <a:lnSpc>
                <a:spcPct val="100000"/>
              </a:lnSpc>
              <a:spcBef>
                <a:spcPct val="0"/>
              </a:spcBef>
            </a:pPr>
            <a:r>
              <a:rPr lang="en-US" altLang="en-US" sz="2000" b="1" dirty="0">
                <a:solidFill>
                  <a:srgbClr val="000066"/>
                </a:solidFill>
                <a:latin typeface="Arial" panose="020B0604020202020204" pitchFamily="34" charset="0"/>
              </a:rPr>
              <a:t>Grand Banquet</a:t>
            </a:r>
          </a:p>
          <a:p>
            <a:pPr algn="ctr">
              <a:lnSpc>
                <a:spcPct val="100000"/>
              </a:lnSpc>
              <a:spcBef>
                <a:spcPct val="0"/>
              </a:spcBef>
            </a:pPr>
            <a:endParaRPr lang="en-US" altLang="en-US" sz="8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There are also fun activities planned for everyone at the convention as well as some open time to allow for our members to explore the area.  </a:t>
            </a: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a:t>Slide </a:t>
            </a:r>
            <a:fld id="{DC093266-7BF3-4BA5-88CF-5CE6ADFD87E4}" type="slidenum">
              <a:rPr lang="en-US" altLang="en-US" smtClean="0"/>
              <a:pPr/>
              <a:t>12</a:t>
            </a:fld>
            <a:endParaRPr lang="en-US" altLang="en-US"/>
          </a:p>
        </p:txBody>
      </p:sp>
    </p:spTree>
    <p:extLst>
      <p:ext uri="{BB962C8B-B14F-4D97-AF65-F5344CB8AC3E}">
        <p14:creationId xmlns:p14="http://schemas.microsoft.com/office/powerpoint/2010/main" val="408031172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pPr algn="ctr"/>
            <a:r>
              <a:rPr lang="en-US" altLang="en-US" sz="4000" dirty="0">
                <a:solidFill>
                  <a:srgbClr val="000066"/>
                </a:solidFill>
              </a:rPr>
              <a:t>Awards Presented at </a:t>
            </a:r>
            <a:br>
              <a:rPr lang="en-US" altLang="en-US" sz="4000" dirty="0">
                <a:solidFill>
                  <a:srgbClr val="000066"/>
                </a:solidFill>
              </a:rPr>
            </a:br>
            <a:r>
              <a:rPr lang="en-US" altLang="en-US" sz="4000" dirty="0">
                <a:solidFill>
                  <a:srgbClr val="000066"/>
                </a:solidFill>
              </a:rPr>
              <a:t>Grand Nest Conventions</a:t>
            </a:r>
          </a:p>
        </p:txBody>
      </p:sp>
      <p:sp>
        <p:nvSpPr>
          <p:cNvPr id="5127" name="Text Box 5"/>
          <p:cNvSpPr txBox="1">
            <a:spLocks noChangeArrowheads="1"/>
          </p:cNvSpPr>
          <p:nvPr/>
        </p:nvSpPr>
        <p:spPr bwMode="auto">
          <a:xfrm>
            <a:off x="609600" y="1595437"/>
            <a:ext cx="8001000" cy="2924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pPr>
            <a:r>
              <a:rPr lang="en-US" altLang="en-US" sz="2000" b="1" dirty="0">
                <a:solidFill>
                  <a:srgbClr val="000066"/>
                </a:solidFill>
                <a:latin typeface="Arial" panose="020B0604020202020204" pitchFamily="34" charset="0"/>
              </a:rPr>
              <a:t>Some categories of the awards presented at the Grand Nest Conventions include the following:</a:t>
            </a:r>
          </a:p>
          <a:p>
            <a:pPr algn="ctr">
              <a:lnSpc>
                <a:spcPct val="100000"/>
              </a:lnSpc>
              <a:spcBef>
                <a:spcPct val="0"/>
              </a:spcBef>
            </a:pPr>
            <a:endParaRPr lang="en-US" altLang="en-US" sz="8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Membership (Percentage and Member Growth)</a:t>
            </a:r>
          </a:p>
          <a:p>
            <a:pPr algn="ctr">
              <a:lnSpc>
                <a:spcPct val="100000"/>
              </a:lnSpc>
              <a:spcBef>
                <a:spcPct val="0"/>
              </a:spcBef>
            </a:pPr>
            <a:r>
              <a:rPr lang="en-US" altLang="en-US" sz="2000" b="1" dirty="0">
                <a:solidFill>
                  <a:srgbClr val="000066"/>
                </a:solidFill>
                <a:latin typeface="Arial" panose="020B0604020202020204" pitchFamily="34" charset="0"/>
              </a:rPr>
              <a:t>Charity (Time, Talent &amp; Money)</a:t>
            </a:r>
          </a:p>
          <a:p>
            <a:pPr algn="ctr">
              <a:lnSpc>
                <a:spcPct val="100000"/>
              </a:lnSpc>
              <a:spcBef>
                <a:spcPct val="0"/>
              </a:spcBef>
            </a:pPr>
            <a:r>
              <a:rPr lang="en-US" altLang="en-US" sz="2000" b="1" dirty="0">
                <a:solidFill>
                  <a:srgbClr val="000066"/>
                </a:solidFill>
                <a:latin typeface="Arial" panose="020B0604020202020204" pitchFamily="34" charset="0"/>
              </a:rPr>
              <a:t>Most 1</a:t>
            </a:r>
            <a:r>
              <a:rPr lang="en-US" altLang="en-US" sz="2000" b="1" baseline="30000" dirty="0">
                <a:solidFill>
                  <a:srgbClr val="000066"/>
                </a:solidFill>
                <a:latin typeface="Arial" panose="020B0604020202020204" pitchFamily="34" charset="0"/>
              </a:rPr>
              <a:t>st</a:t>
            </a:r>
            <a:r>
              <a:rPr lang="en-US" altLang="en-US" sz="2000" b="1" dirty="0">
                <a:solidFill>
                  <a:srgbClr val="000066"/>
                </a:solidFill>
                <a:latin typeface="Arial" panose="020B0604020202020204" pitchFamily="34" charset="0"/>
              </a:rPr>
              <a:t> Time Attendees at a Convention</a:t>
            </a:r>
          </a:p>
          <a:p>
            <a:pPr algn="ctr">
              <a:lnSpc>
                <a:spcPct val="100000"/>
              </a:lnSpc>
              <a:spcBef>
                <a:spcPct val="0"/>
              </a:spcBef>
            </a:pPr>
            <a:r>
              <a:rPr lang="en-US" altLang="en-US" sz="2000" b="1" dirty="0">
                <a:solidFill>
                  <a:srgbClr val="000066"/>
                </a:solidFill>
                <a:latin typeface="Arial" panose="020B0604020202020204" pitchFamily="34" charset="0"/>
              </a:rPr>
              <a:t>Link of the Year (Best Website)</a:t>
            </a:r>
          </a:p>
          <a:p>
            <a:pPr algn="ctr">
              <a:lnSpc>
                <a:spcPct val="100000"/>
              </a:lnSpc>
              <a:spcBef>
                <a:spcPct val="0"/>
              </a:spcBef>
            </a:pPr>
            <a:endParaRPr lang="en-US" altLang="en-US" sz="800" b="1" dirty="0">
              <a:solidFill>
                <a:srgbClr val="000066"/>
              </a:solidFill>
              <a:latin typeface="Arial" panose="020B0604020202020204" pitchFamily="34" charset="0"/>
            </a:endParaRPr>
          </a:p>
          <a:p>
            <a:pPr algn="ctr">
              <a:lnSpc>
                <a:spcPct val="100000"/>
              </a:lnSpc>
              <a:spcBef>
                <a:spcPct val="0"/>
              </a:spcBef>
            </a:pPr>
            <a:endParaRPr lang="en-US" altLang="en-US" sz="8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There are numerous awards presented at the convention.  </a:t>
            </a:r>
          </a:p>
          <a:p>
            <a:pPr algn="ctr">
              <a:lnSpc>
                <a:spcPct val="100000"/>
              </a:lnSpc>
              <a:spcBef>
                <a:spcPct val="0"/>
              </a:spcBef>
            </a:pPr>
            <a:endParaRPr lang="en-US" altLang="en-US" sz="2000" b="1" dirty="0">
              <a:solidFill>
                <a:srgbClr val="000066"/>
              </a:solidFill>
              <a:latin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a:t>Slide </a:t>
            </a:r>
            <a:fld id="{DC093266-7BF3-4BA5-88CF-5CE6ADFD87E4}" type="slidenum">
              <a:rPr lang="en-US" altLang="en-US" smtClean="0"/>
              <a:pPr/>
              <a:t>13</a:t>
            </a:fld>
            <a:endParaRPr lang="en-US" alt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4343400"/>
            <a:ext cx="4191000" cy="188595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38750" y="4343400"/>
            <a:ext cx="3219450" cy="1868778"/>
          </a:xfrm>
          <a:prstGeom prst="rect">
            <a:avLst/>
          </a:prstGeom>
        </p:spPr>
      </p:pic>
    </p:spTree>
    <p:extLst>
      <p:ext uri="{BB962C8B-B14F-4D97-AF65-F5344CB8AC3E}">
        <p14:creationId xmlns:p14="http://schemas.microsoft.com/office/powerpoint/2010/main" val="234364622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pPr algn="ctr"/>
            <a:r>
              <a:rPr lang="en-US" altLang="en-US" sz="4000" dirty="0">
                <a:solidFill>
                  <a:srgbClr val="000066"/>
                </a:solidFill>
              </a:rPr>
              <a:t>Upcoming</a:t>
            </a:r>
            <a:br>
              <a:rPr lang="en-US" altLang="en-US" sz="4000" dirty="0">
                <a:solidFill>
                  <a:srgbClr val="000066"/>
                </a:solidFill>
              </a:rPr>
            </a:br>
            <a:r>
              <a:rPr lang="en-US" altLang="en-US" sz="4000" dirty="0">
                <a:solidFill>
                  <a:srgbClr val="000066"/>
                </a:solidFill>
              </a:rPr>
              <a:t>Grand Nest Conventions</a:t>
            </a:r>
          </a:p>
        </p:txBody>
      </p:sp>
      <p:sp>
        <p:nvSpPr>
          <p:cNvPr id="5127" name="Text Box 5"/>
          <p:cNvSpPr txBox="1">
            <a:spLocks noChangeArrowheads="1"/>
          </p:cNvSpPr>
          <p:nvPr/>
        </p:nvSpPr>
        <p:spPr bwMode="auto">
          <a:xfrm>
            <a:off x="609600" y="1595437"/>
            <a:ext cx="8001000" cy="5140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pPr>
            <a:endParaRPr lang="en-US" altLang="en-US" sz="800" b="1" dirty="0">
              <a:solidFill>
                <a:srgbClr val="000066"/>
              </a:solidFill>
              <a:latin typeface="Arial" panose="020B0604020202020204" pitchFamily="34" charset="0"/>
            </a:endParaRPr>
          </a:p>
          <a:p>
            <a:pPr>
              <a:lnSpc>
                <a:spcPct val="100000"/>
              </a:lnSpc>
              <a:spcBef>
                <a:spcPct val="0"/>
              </a:spcBef>
            </a:pPr>
            <a:r>
              <a:rPr lang="en-US" altLang="en-US" sz="2000" b="1" dirty="0">
                <a:solidFill>
                  <a:srgbClr val="000066"/>
                </a:solidFill>
                <a:latin typeface="Arial" panose="020B0604020202020204" pitchFamily="34" charset="0"/>
              </a:rPr>
              <a:t>The following cities will be the site of upcoming Grand Nest Conventions:</a:t>
            </a:r>
          </a:p>
          <a:p>
            <a:pPr algn="ctr">
              <a:lnSpc>
                <a:spcPct val="100000"/>
              </a:lnSpc>
              <a:spcBef>
                <a:spcPct val="0"/>
              </a:spcBef>
            </a:pPr>
            <a:endParaRPr lang="en-US" altLang="en-US" sz="8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C00000"/>
                </a:solidFill>
                <a:latin typeface="Arial" panose="020B0604020202020204" pitchFamily="34" charset="0"/>
              </a:rPr>
              <a:t>July 2015 - Baltimore (National Capital Pond) </a:t>
            </a:r>
          </a:p>
          <a:p>
            <a:pPr algn="ctr">
              <a:lnSpc>
                <a:spcPct val="100000"/>
              </a:lnSpc>
              <a:spcBef>
                <a:spcPct val="0"/>
              </a:spcBef>
            </a:pPr>
            <a:endParaRPr lang="en-US" altLang="en-US" sz="2000" b="1" dirty="0">
              <a:solidFill>
                <a:srgbClr val="C00000"/>
              </a:solidFill>
              <a:latin typeface="Arial" panose="020B0604020202020204" pitchFamily="34" charset="0"/>
            </a:endParaRPr>
          </a:p>
          <a:p>
            <a:pPr algn="ctr">
              <a:lnSpc>
                <a:spcPct val="100000"/>
              </a:lnSpc>
              <a:spcBef>
                <a:spcPct val="0"/>
              </a:spcBef>
            </a:pPr>
            <a:r>
              <a:rPr lang="en-US" altLang="en-US" sz="2000" b="1" dirty="0">
                <a:solidFill>
                  <a:srgbClr val="C00000"/>
                </a:solidFill>
                <a:latin typeface="Arial" panose="020B0604020202020204" pitchFamily="34" charset="0"/>
              </a:rPr>
              <a:t>July 2016 – St. Louis (St. Louis Pond)</a:t>
            </a:r>
          </a:p>
          <a:p>
            <a:pPr algn="ctr">
              <a:lnSpc>
                <a:spcPct val="100000"/>
              </a:lnSpc>
              <a:spcBef>
                <a:spcPct val="0"/>
              </a:spcBef>
            </a:pPr>
            <a:endParaRPr lang="en-US" altLang="en-US" sz="2000" b="1" dirty="0">
              <a:solidFill>
                <a:srgbClr val="C00000"/>
              </a:solidFill>
              <a:latin typeface="Arial" panose="020B0604020202020204" pitchFamily="34" charset="0"/>
            </a:endParaRPr>
          </a:p>
          <a:p>
            <a:pPr algn="ctr">
              <a:lnSpc>
                <a:spcPct val="100000"/>
              </a:lnSpc>
              <a:spcBef>
                <a:spcPct val="0"/>
              </a:spcBef>
            </a:pPr>
            <a:r>
              <a:rPr lang="en-US" altLang="en-US" sz="2000" b="1" dirty="0">
                <a:solidFill>
                  <a:srgbClr val="C00000"/>
                </a:solidFill>
                <a:latin typeface="Arial" panose="020B0604020202020204" pitchFamily="34" charset="0"/>
              </a:rPr>
              <a:t>July 2017 – Savannah (Southern Region and Texas Pond) </a:t>
            </a:r>
          </a:p>
          <a:p>
            <a:pPr algn="ctr">
              <a:lnSpc>
                <a:spcPct val="100000"/>
              </a:lnSpc>
              <a:spcBef>
                <a:spcPct val="0"/>
              </a:spcBef>
            </a:pPr>
            <a:endParaRPr lang="en-US" altLang="en-US" sz="2000" b="1" dirty="0">
              <a:solidFill>
                <a:srgbClr val="C00000"/>
              </a:solidFill>
              <a:latin typeface="Arial" panose="020B0604020202020204" pitchFamily="34" charset="0"/>
            </a:endParaRPr>
          </a:p>
          <a:p>
            <a:pPr algn="ctr">
              <a:lnSpc>
                <a:spcPct val="100000"/>
              </a:lnSpc>
              <a:spcBef>
                <a:spcPct val="0"/>
              </a:spcBef>
            </a:pPr>
            <a:r>
              <a:rPr lang="en-US" altLang="en-US" sz="2000" b="1" dirty="0">
                <a:solidFill>
                  <a:srgbClr val="C00000"/>
                </a:solidFill>
                <a:latin typeface="Arial" panose="020B0604020202020204" pitchFamily="34" charset="0"/>
              </a:rPr>
              <a:t>July 2018 – Edmonton (Edmonton Pond) </a:t>
            </a:r>
          </a:p>
          <a:p>
            <a:pPr>
              <a:lnSpc>
                <a:spcPct val="100000"/>
              </a:lnSpc>
              <a:spcBef>
                <a:spcPct val="0"/>
              </a:spcBef>
            </a:pPr>
            <a:endParaRPr lang="en-US" altLang="en-US" sz="2000" b="1" dirty="0">
              <a:solidFill>
                <a:srgbClr val="000066"/>
              </a:solidFill>
              <a:latin typeface="Arial" panose="020B0604020202020204" pitchFamily="34" charset="0"/>
            </a:endParaRPr>
          </a:p>
          <a:p>
            <a:pPr>
              <a:lnSpc>
                <a:spcPct val="100000"/>
              </a:lnSpc>
              <a:spcBef>
                <a:spcPct val="0"/>
              </a:spcBef>
            </a:pPr>
            <a:r>
              <a:rPr lang="en-US" altLang="en-US" sz="2000" b="1" dirty="0">
                <a:solidFill>
                  <a:srgbClr val="000066"/>
                </a:solidFill>
                <a:latin typeface="Arial" panose="020B0604020202020204" pitchFamily="34" charset="0"/>
              </a:rPr>
              <a:t>Once again, all are welcome and encouraged to attend the Grand Nest Conventions.  They are great fun for the entire family and an opportunity to meet new friends from around the United States and Canada.</a:t>
            </a:r>
          </a:p>
          <a:p>
            <a:pPr algn="ctr">
              <a:lnSpc>
                <a:spcPct val="100000"/>
              </a:lnSpc>
              <a:spcBef>
                <a:spcPct val="0"/>
              </a:spcBef>
            </a:pPr>
            <a:endParaRPr lang="en-US" altLang="en-US" sz="2000" b="1" dirty="0">
              <a:solidFill>
                <a:srgbClr val="000066"/>
              </a:solidFill>
              <a:latin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a:t>Slide </a:t>
            </a:r>
            <a:fld id="{DC093266-7BF3-4BA5-88CF-5CE6ADFD87E4}" type="slidenum">
              <a:rPr lang="en-US" altLang="en-US" smtClean="0"/>
              <a:pPr/>
              <a:t>14</a:t>
            </a:fld>
            <a:endParaRPr lang="en-US" altLang="en-US"/>
          </a:p>
        </p:txBody>
      </p:sp>
    </p:spTree>
    <p:extLst>
      <p:ext uri="{BB962C8B-B14F-4D97-AF65-F5344CB8AC3E}">
        <p14:creationId xmlns:p14="http://schemas.microsoft.com/office/powerpoint/2010/main" val="75815557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pPr algn="ctr"/>
            <a:r>
              <a:rPr lang="en-US" altLang="en-US" sz="4000" dirty="0">
                <a:solidFill>
                  <a:srgbClr val="000066"/>
                </a:solidFill>
              </a:rPr>
              <a:t>Current Grand Nest Officers</a:t>
            </a:r>
          </a:p>
        </p:txBody>
      </p:sp>
      <p:sp>
        <p:nvSpPr>
          <p:cNvPr id="5127" name="Text Box 5"/>
          <p:cNvSpPr txBox="1">
            <a:spLocks noChangeArrowheads="1"/>
          </p:cNvSpPr>
          <p:nvPr/>
        </p:nvSpPr>
        <p:spPr bwMode="auto">
          <a:xfrm>
            <a:off x="609600" y="1595437"/>
            <a:ext cx="2438400" cy="4801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pPr>
            <a:endParaRPr lang="en-US" altLang="en-US" sz="800" b="1" dirty="0">
              <a:solidFill>
                <a:srgbClr val="000066"/>
              </a:solidFill>
              <a:latin typeface="Arial" panose="020B0604020202020204" pitchFamily="34" charset="0"/>
            </a:endParaRPr>
          </a:p>
          <a:p>
            <a:pPr>
              <a:lnSpc>
                <a:spcPct val="100000"/>
              </a:lnSpc>
              <a:spcBef>
                <a:spcPct val="0"/>
              </a:spcBef>
            </a:pPr>
            <a:r>
              <a:rPr lang="en-US" altLang="en-US" sz="1800" b="1" dirty="0">
                <a:solidFill>
                  <a:srgbClr val="000066"/>
                </a:solidFill>
                <a:latin typeface="Arial" panose="020B0604020202020204" pitchFamily="34" charset="0"/>
              </a:rPr>
              <a:t>MLGG</a:t>
            </a:r>
          </a:p>
          <a:p>
            <a:pPr>
              <a:lnSpc>
                <a:spcPct val="100000"/>
              </a:lnSpc>
              <a:spcBef>
                <a:spcPct val="0"/>
              </a:spcBef>
            </a:pPr>
            <a:r>
              <a:rPr lang="en-US" altLang="en-US" sz="1800" b="1" dirty="0">
                <a:solidFill>
                  <a:srgbClr val="C00000"/>
                </a:solidFill>
                <a:latin typeface="Arial" panose="020B0604020202020204" pitchFamily="34" charset="0"/>
              </a:rPr>
              <a:t>Bill Olson </a:t>
            </a:r>
          </a:p>
          <a:p>
            <a:pPr>
              <a:lnSpc>
                <a:spcPct val="100000"/>
              </a:lnSpc>
              <a:spcBef>
                <a:spcPct val="0"/>
              </a:spcBef>
            </a:pPr>
            <a:r>
              <a:rPr lang="en-US" altLang="en-US" sz="1800" b="1" dirty="0">
                <a:solidFill>
                  <a:srgbClr val="000066"/>
                </a:solidFill>
                <a:latin typeface="Arial" panose="020B0604020202020204" pitchFamily="34" charset="0"/>
              </a:rPr>
              <a:t>Grand Supervisor</a:t>
            </a:r>
          </a:p>
          <a:p>
            <a:pPr>
              <a:lnSpc>
                <a:spcPct val="100000"/>
              </a:lnSpc>
              <a:spcBef>
                <a:spcPct val="0"/>
              </a:spcBef>
            </a:pPr>
            <a:r>
              <a:rPr lang="en-US" altLang="en-US" sz="1800" b="1" dirty="0">
                <a:solidFill>
                  <a:srgbClr val="C00000"/>
                </a:solidFill>
                <a:latin typeface="Arial" panose="020B0604020202020204" pitchFamily="34" charset="0"/>
              </a:rPr>
              <a:t>Randall Wilson </a:t>
            </a:r>
          </a:p>
          <a:p>
            <a:pPr>
              <a:lnSpc>
                <a:spcPct val="100000"/>
              </a:lnSpc>
              <a:spcBef>
                <a:spcPct val="0"/>
              </a:spcBef>
            </a:pPr>
            <a:r>
              <a:rPr lang="en-US" altLang="en-US" sz="1800" b="1" dirty="0">
                <a:solidFill>
                  <a:srgbClr val="000066"/>
                </a:solidFill>
                <a:latin typeface="Arial" panose="020B0604020202020204" pitchFamily="34" charset="0"/>
              </a:rPr>
              <a:t>Grand Custodian </a:t>
            </a:r>
          </a:p>
          <a:p>
            <a:pPr>
              <a:lnSpc>
                <a:spcPct val="100000"/>
              </a:lnSpc>
              <a:spcBef>
                <a:spcPct val="0"/>
              </a:spcBef>
            </a:pPr>
            <a:r>
              <a:rPr lang="en-US" altLang="en-US" sz="1800" b="1" dirty="0">
                <a:solidFill>
                  <a:srgbClr val="C00000"/>
                </a:solidFill>
                <a:latin typeface="Arial" panose="020B0604020202020204" pitchFamily="34" charset="0"/>
              </a:rPr>
              <a:t>Linda Meik </a:t>
            </a:r>
          </a:p>
          <a:p>
            <a:pPr>
              <a:lnSpc>
                <a:spcPct val="100000"/>
              </a:lnSpc>
              <a:spcBef>
                <a:spcPct val="0"/>
              </a:spcBef>
            </a:pPr>
            <a:r>
              <a:rPr lang="en-US" altLang="en-US" sz="1800" b="1" dirty="0">
                <a:solidFill>
                  <a:srgbClr val="000066"/>
                </a:solidFill>
                <a:latin typeface="Arial" panose="020B0604020202020204" pitchFamily="34" charset="0"/>
              </a:rPr>
              <a:t>Grand Guardian </a:t>
            </a:r>
          </a:p>
          <a:p>
            <a:pPr>
              <a:lnSpc>
                <a:spcPct val="100000"/>
              </a:lnSpc>
              <a:spcBef>
                <a:spcPct val="0"/>
              </a:spcBef>
            </a:pPr>
            <a:r>
              <a:rPr lang="en-US" altLang="en-US" sz="1800" b="1" dirty="0">
                <a:solidFill>
                  <a:srgbClr val="C00000"/>
                </a:solidFill>
                <a:latin typeface="Arial" panose="020B0604020202020204" pitchFamily="34" charset="0"/>
              </a:rPr>
              <a:t>Mark Robertson </a:t>
            </a:r>
          </a:p>
          <a:p>
            <a:pPr>
              <a:lnSpc>
                <a:spcPct val="100000"/>
              </a:lnSpc>
              <a:spcBef>
                <a:spcPct val="0"/>
              </a:spcBef>
            </a:pPr>
            <a:r>
              <a:rPr lang="en-US" altLang="en-US" sz="1800" b="1" dirty="0">
                <a:solidFill>
                  <a:srgbClr val="000066"/>
                </a:solidFill>
                <a:latin typeface="Arial" panose="020B0604020202020204" pitchFamily="34" charset="0"/>
              </a:rPr>
              <a:t>Grand Keeper </a:t>
            </a:r>
          </a:p>
          <a:p>
            <a:pPr>
              <a:lnSpc>
                <a:spcPct val="100000"/>
              </a:lnSpc>
              <a:spcBef>
                <a:spcPct val="0"/>
              </a:spcBef>
            </a:pPr>
            <a:r>
              <a:rPr lang="en-US" altLang="en-US" sz="1800" b="1" dirty="0">
                <a:solidFill>
                  <a:srgbClr val="C00000"/>
                </a:solidFill>
                <a:latin typeface="Arial" panose="020B0604020202020204" pitchFamily="34" charset="0"/>
              </a:rPr>
              <a:t>Kim Bilbrey </a:t>
            </a:r>
          </a:p>
          <a:p>
            <a:pPr>
              <a:lnSpc>
                <a:spcPct val="100000"/>
              </a:lnSpc>
              <a:spcBef>
                <a:spcPct val="0"/>
              </a:spcBef>
            </a:pPr>
            <a:r>
              <a:rPr lang="en-US" altLang="en-US" sz="1800" b="1" dirty="0">
                <a:solidFill>
                  <a:srgbClr val="000066"/>
                </a:solidFill>
                <a:latin typeface="Arial" panose="020B0604020202020204" pitchFamily="34" charset="0"/>
              </a:rPr>
              <a:t>Grand Wielder </a:t>
            </a:r>
          </a:p>
          <a:p>
            <a:pPr>
              <a:lnSpc>
                <a:spcPct val="100000"/>
              </a:lnSpc>
              <a:spcBef>
                <a:spcPct val="0"/>
              </a:spcBef>
            </a:pPr>
            <a:r>
              <a:rPr lang="en-US" altLang="en-US" sz="1800" b="1" dirty="0">
                <a:solidFill>
                  <a:srgbClr val="C00000"/>
                </a:solidFill>
                <a:latin typeface="Arial" panose="020B0604020202020204" pitchFamily="34" charset="0"/>
              </a:rPr>
              <a:t>Terry Maloney </a:t>
            </a:r>
          </a:p>
          <a:p>
            <a:pPr>
              <a:lnSpc>
                <a:spcPct val="100000"/>
              </a:lnSpc>
              <a:spcBef>
                <a:spcPct val="0"/>
              </a:spcBef>
            </a:pPr>
            <a:r>
              <a:rPr lang="en-US" altLang="en-US" sz="1800" b="1" dirty="0">
                <a:solidFill>
                  <a:srgbClr val="000066"/>
                </a:solidFill>
                <a:latin typeface="Arial" panose="020B0604020202020204" pitchFamily="34" charset="0"/>
              </a:rPr>
              <a:t>Judge Advocate </a:t>
            </a:r>
          </a:p>
          <a:p>
            <a:pPr>
              <a:lnSpc>
                <a:spcPct val="100000"/>
              </a:lnSpc>
              <a:spcBef>
                <a:spcPct val="0"/>
              </a:spcBef>
            </a:pPr>
            <a:r>
              <a:rPr lang="en-US" altLang="en-US" sz="1800" b="1" dirty="0">
                <a:solidFill>
                  <a:srgbClr val="C00000"/>
                </a:solidFill>
                <a:latin typeface="Arial" panose="020B0604020202020204" pitchFamily="34" charset="0"/>
              </a:rPr>
              <a:t>Robert Ross </a:t>
            </a:r>
          </a:p>
          <a:p>
            <a:pPr>
              <a:lnSpc>
                <a:spcPct val="100000"/>
              </a:lnSpc>
              <a:spcBef>
                <a:spcPct val="0"/>
              </a:spcBef>
            </a:pPr>
            <a:r>
              <a:rPr lang="en-US" altLang="en-US" sz="1800" b="1" dirty="0">
                <a:solidFill>
                  <a:srgbClr val="000066"/>
                </a:solidFill>
                <a:latin typeface="Arial" panose="020B0604020202020204" pitchFamily="34" charset="0"/>
              </a:rPr>
              <a:t>Judge Advocate </a:t>
            </a:r>
          </a:p>
          <a:p>
            <a:pPr>
              <a:lnSpc>
                <a:spcPct val="100000"/>
              </a:lnSpc>
              <a:spcBef>
                <a:spcPct val="0"/>
              </a:spcBef>
            </a:pPr>
            <a:r>
              <a:rPr lang="en-US" altLang="en-US" sz="1800" b="1" dirty="0">
                <a:solidFill>
                  <a:srgbClr val="C00000"/>
                </a:solidFill>
                <a:latin typeface="Arial" panose="020B0604020202020204" pitchFamily="34" charset="0"/>
              </a:rPr>
              <a:t>Robert Ross </a:t>
            </a: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a:t>Slide </a:t>
            </a:r>
            <a:fld id="{DC093266-7BF3-4BA5-88CF-5CE6ADFD87E4}" type="slidenum">
              <a:rPr lang="en-US" altLang="en-US" smtClean="0"/>
              <a:pPr/>
              <a:t>15</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400" y="1338263"/>
            <a:ext cx="6248400" cy="5095875"/>
          </a:xfrm>
          <a:prstGeom prst="rect">
            <a:avLst/>
          </a:prstGeom>
        </p:spPr>
      </p:pic>
    </p:spTree>
    <p:extLst>
      <p:ext uri="{BB962C8B-B14F-4D97-AF65-F5344CB8AC3E}">
        <p14:creationId xmlns:p14="http://schemas.microsoft.com/office/powerpoint/2010/main" val="90721265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876300"/>
          </a:xfrm>
        </p:spPr>
        <p:txBody>
          <a:bodyPr/>
          <a:lstStyle/>
          <a:p>
            <a:pPr algn="ctr"/>
            <a:r>
              <a:rPr lang="en-US" altLang="en-US" sz="3600" dirty="0">
                <a:solidFill>
                  <a:srgbClr val="000066"/>
                </a:solidFill>
              </a:rPr>
              <a:t>Grand Nest Website - </a:t>
            </a:r>
            <a:r>
              <a:rPr lang="en-US" altLang="en-US" sz="3600" dirty="0">
                <a:solidFill>
                  <a:srgbClr val="C00000"/>
                </a:solidFill>
              </a:rPr>
              <a:t>bluegoose.org</a:t>
            </a: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a:t>Slide </a:t>
            </a:r>
            <a:fld id="{DC093266-7BF3-4BA5-88CF-5CE6ADFD87E4}" type="slidenum">
              <a:rPr lang="en-US" altLang="en-US" smtClean="0"/>
              <a:pPr/>
              <a:t>16</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837" y="1143000"/>
            <a:ext cx="8696325" cy="5243513"/>
          </a:xfrm>
          <a:prstGeom prst="rect">
            <a:avLst/>
          </a:prstGeom>
        </p:spPr>
      </p:pic>
    </p:spTree>
    <p:extLst>
      <p:ext uri="{BB962C8B-B14F-4D97-AF65-F5344CB8AC3E}">
        <p14:creationId xmlns:p14="http://schemas.microsoft.com/office/powerpoint/2010/main" val="139340555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pPr algn="ctr"/>
            <a:r>
              <a:rPr lang="en-US" altLang="en-US" dirty="0">
                <a:solidFill>
                  <a:srgbClr val="000066"/>
                </a:solidFill>
              </a:rPr>
              <a:t>Grand Nest Communications</a:t>
            </a:r>
          </a:p>
        </p:txBody>
      </p:sp>
      <p:sp>
        <p:nvSpPr>
          <p:cNvPr id="5127" name="Text Box 5"/>
          <p:cNvSpPr txBox="1">
            <a:spLocks noChangeArrowheads="1"/>
          </p:cNvSpPr>
          <p:nvPr/>
        </p:nvSpPr>
        <p:spPr bwMode="auto">
          <a:xfrm>
            <a:off x="609600" y="1595437"/>
            <a:ext cx="8001000" cy="4247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gn="ctr">
              <a:lnSpc>
                <a:spcPct val="100000"/>
              </a:lnSpc>
              <a:spcBef>
                <a:spcPct val="0"/>
              </a:spcBef>
            </a:pPr>
            <a:endParaRPr lang="en-US" altLang="en-US" sz="1000" b="1" dirty="0">
              <a:latin typeface="Arial" panose="020B0604020202020204" pitchFamily="34" charset="0"/>
            </a:endParaRPr>
          </a:p>
          <a:p>
            <a:pPr>
              <a:lnSpc>
                <a:spcPct val="100000"/>
              </a:lnSpc>
              <a:spcBef>
                <a:spcPct val="0"/>
              </a:spcBef>
            </a:pPr>
            <a:r>
              <a:rPr lang="en-US" altLang="en-US" sz="2400" b="1" dirty="0">
                <a:latin typeface="Arial" panose="020B0604020202020204" pitchFamily="34" charset="0"/>
              </a:rPr>
              <a:t>Grand </a:t>
            </a:r>
          </a:p>
          <a:p>
            <a:pPr>
              <a:lnSpc>
                <a:spcPct val="100000"/>
              </a:lnSpc>
              <a:spcBef>
                <a:spcPct val="0"/>
              </a:spcBef>
            </a:pPr>
            <a:r>
              <a:rPr lang="en-US" altLang="en-US" sz="2400" b="1" dirty="0">
                <a:latin typeface="Arial" panose="020B0604020202020204" pitchFamily="34" charset="0"/>
              </a:rPr>
              <a:t>Nest </a:t>
            </a:r>
          </a:p>
          <a:p>
            <a:pPr>
              <a:lnSpc>
                <a:spcPct val="100000"/>
              </a:lnSpc>
              <a:spcBef>
                <a:spcPct val="0"/>
              </a:spcBef>
            </a:pPr>
            <a:r>
              <a:rPr lang="en-US" altLang="en-US" sz="2400" b="1" dirty="0">
                <a:latin typeface="Arial" panose="020B0604020202020204" pitchFamily="34" charset="0"/>
              </a:rPr>
              <a:t>Email </a:t>
            </a:r>
          </a:p>
          <a:p>
            <a:pPr>
              <a:lnSpc>
                <a:spcPct val="100000"/>
              </a:lnSpc>
              <a:spcBef>
                <a:spcPct val="0"/>
              </a:spcBef>
            </a:pPr>
            <a:r>
              <a:rPr lang="en-US" altLang="en-US" sz="2400" b="1" dirty="0">
                <a:latin typeface="Arial" panose="020B0604020202020204" pitchFamily="34" charset="0"/>
              </a:rPr>
              <a:t>Blasts.</a:t>
            </a:r>
          </a:p>
          <a:p>
            <a:pPr>
              <a:lnSpc>
                <a:spcPct val="100000"/>
              </a:lnSpc>
              <a:spcBef>
                <a:spcPct val="0"/>
              </a:spcBef>
            </a:pPr>
            <a:endParaRPr lang="en-US" altLang="en-US" sz="2400" b="1" dirty="0">
              <a:latin typeface="Arial" panose="020B0604020202020204" pitchFamily="34" charset="0"/>
            </a:endParaRPr>
          </a:p>
          <a:p>
            <a:pPr>
              <a:lnSpc>
                <a:spcPct val="100000"/>
              </a:lnSpc>
              <a:spcBef>
                <a:spcPct val="0"/>
              </a:spcBef>
            </a:pPr>
            <a:r>
              <a:rPr lang="en-US" altLang="en-US" sz="2400" b="1" dirty="0">
                <a:latin typeface="Arial" panose="020B0604020202020204" pitchFamily="34" charset="0"/>
              </a:rPr>
              <a:t>Important</a:t>
            </a:r>
          </a:p>
          <a:p>
            <a:pPr>
              <a:lnSpc>
                <a:spcPct val="100000"/>
              </a:lnSpc>
              <a:spcBef>
                <a:spcPct val="0"/>
              </a:spcBef>
            </a:pPr>
            <a:r>
              <a:rPr lang="en-US" altLang="en-US" sz="2400" b="1" dirty="0">
                <a:latin typeface="Arial" panose="020B0604020202020204" pitchFamily="34" charset="0"/>
              </a:rPr>
              <a:t>Messages </a:t>
            </a:r>
          </a:p>
          <a:p>
            <a:pPr>
              <a:lnSpc>
                <a:spcPct val="100000"/>
              </a:lnSpc>
              <a:spcBef>
                <a:spcPct val="0"/>
              </a:spcBef>
            </a:pPr>
            <a:r>
              <a:rPr lang="en-US" altLang="en-US" sz="2400" b="1" dirty="0">
                <a:latin typeface="Arial" panose="020B0604020202020204" pitchFamily="34" charset="0"/>
              </a:rPr>
              <a:t>from the</a:t>
            </a:r>
          </a:p>
          <a:p>
            <a:pPr>
              <a:lnSpc>
                <a:spcPct val="100000"/>
              </a:lnSpc>
              <a:spcBef>
                <a:spcPct val="0"/>
              </a:spcBef>
            </a:pPr>
            <a:r>
              <a:rPr lang="en-US" altLang="en-US" sz="2400" b="1" dirty="0">
                <a:latin typeface="Arial" panose="020B0604020202020204" pitchFamily="34" charset="0"/>
              </a:rPr>
              <a:t>Grand</a:t>
            </a:r>
          </a:p>
          <a:p>
            <a:pPr>
              <a:lnSpc>
                <a:spcPct val="100000"/>
              </a:lnSpc>
              <a:spcBef>
                <a:spcPct val="0"/>
              </a:spcBef>
            </a:pPr>
            <a:r>
              <a:rPr lang="en-US" altLang="en-US" sz="2400" b="1" dirty="0">
                <a:latin typeface="Arial" panose="020B0604020202020204" pitchFamily="34" charset="0"/>
              </a:rPr>
              <a:t>Nest.</a:t>
            </a:r>
          </a:p>
          <a:p>
            <a:pPr algn="ctr">
              <a:lnSpc>
                <a:spcPct val="100000"/>
              </a:lnSpc>
              <a:spcBef>
                <a:spcPct val="0"/>
              </a:spcBef>
            </a:pPr>
            <a:endParaRPr lang="en-US" altLang="en-US" sz="2000" b="1" dirty="0">
              <a:solidFill>
                <a:srgbClr val="000066"/>
              </a:solidFill>
              <a:latin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a:t>Slide </a:t>
            </a:r>
            <a:fld id="{DC093266-7BF3-4BA5-88CF-5CE6ADFD87E4}" type="slidenum">
              <a:rPr lang="en-US" altLang="en-US" smtClean="0"/>
              <a:pPr/>
              <a:t>17</a:t>
            </a:fld>
            <a:endParaRPr lang="en-US" alt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1844" y="1752600"/>
            <a:ext cx="6229350" cy="4471987"/>
          </a:xfrm>
          <a:prstGeom prst="rect">
            <a:avLst/>
          </a:prstGeom>
        </p:spPr>
      </p:pic>
    </p:spTree>
    <p:extLst>
      <p:ext uri="{BB962C8B-B14F-4D97-AF65-F5344CB8AC3E}">
        <p14:creationId xmlns:p14="http://schemas.microsoft.com/office/powerpoint/2010/main" val="375827357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pPr algn="ctr"/>
            <a:r>
              <a:rPr lang="en-US" altLang="en-US" dirty="0">
                <a:solidFill>
                  <a:srgbClr val="000066"/>
                </a:solidFill>
              </a:rPr>
              <a:t>Pond Organization</a:t>
            </a:r>
          </a:p>
        </p:txBody>
      </p:sp>
      <p:sp>
        <p:nvSpPr>
          <p:cNvPr id="5127" name="Text Box 5"/>
          <p:cNvSpPr txBox="1">
            <a:spLocks noChangeArrowheads="1"/>
          </p:cNvSpPr>
          <p:nvPr/>
        </p:nvSpPr>
        <p:spPr bwMode="auto">
          <a:xfrm>
            <a:off x="609600" y="1595437"/>
            <a:ext cx="8001000" cy="4955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gn="ctr">
              <a:lnSpc>
                <a:spcPct val="100000"/>
              </a:lnSpc>
              <a:spcBef>
                <a:spcPct val="0"/>
              </a:spcBef>
            </a:pPr>
            <a:r>
              <a:rPr lang="en-US" altLang="en-US" sz="2400" b="1" dirty="0">
                <a:latin typeface="Arial" panose="020B0604020202020204" pitchFamily="34" charset="0"/>
              </a:rPr>
              <a:t>Leadership / Committees</a:t>
            </a:r>
          </a:p>
          <a:p>
            <a:pPr algn="ctr">
              <a:lnSpc>
                <a:spcPct val="100000"/>
              </a:lnSpc>
              <a:spcBef>
                <a:spcPct val="0"/>
              </a:spcBef>
            </a:pPr>
            <a:endParaRPr lang="en-US" altLang="en-US" sz="800" b="1" dirty="0">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Officers include Most Loyal Gander (MLG), Supervisor of the Flock (SOF), Custodian of the Goslings (COG), Guardian of the Pond (GOP), Keeper of the Golden Goose Egg (KGGE) and the Wielder of the Goose Quill.  </a:t>
            </a:r>
          </a:p>
          <a:p>
            <a:pPr algn="ctr">
              <a:lnSpc>
                <a:spcPct val="100000"/>
              </a:lnSpc>
              <a:spcBef>
                <a:spcPct val="0"/>
              </a:spcBef>
            </a:pPr>
            <a:endParaRPr lang="en-US" altLang="en-US" sz="8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These are positions are more widely known as the following:</a:t>
            </a:r>
          </a:p>
          <a:p>
            <a:pPr algn="ctr">
              <a:lnSpc>
                <a:spcPct val="100000"/>
              </a:lnSpc>
              <a:spcBef>
                <a:spcPct val="0"/>
              </a:spcBef>
            </a:pPr>
            <a:endParaRPr lang="en-US" altLang="en-US" sz="800" b="1" dirty="0">
              <a:solidFill>
                <a:srgbClr val="000066"/>
              </a:solidFill>
              <a:latin typeface="Arial" panose="020B0604020202020204" pitchFamily="34" charset="0"/>
            </a:endParaRPr>
          </a:p>
          <a:p>
            <a:pPr>
              <a:lnSpc>
                <a:spcPct val="100000"/>
              </a:lnSpc>
              <a:spcBef>
                <a:spcPct val="0"/>
              </a:spcBef>
            </a:pPr>
            <a:r>
              <a:rPr lang="en-US" altLang="en-US" sz="2000" b="1" dirty="0">
                <a:solidFill>
                  <a:srgbClr val="000066"/>
                </a:solidFill>
                <a:latin typeface="Arial" panose="020B0604020202020204" pitchFamily="34" charset="0"/>
              </a:rPr>
              <a:t>		  </a:t>
            </a:r>
            <a:r>
              <a:rPr lang="en-US" altLang="en-US" sz="2000" b="1" dirty="0">
                <a:solidFill>
                  <a:srgbClr val="C00000"/>
                </a:solidFill>
                <a:latin typeface="Arial" panose="020B0604020202020204" pitchFamily="34" charset="0"/>
              </a:rPr>
              <a:t> MLG		    Supervisor 		Custodian</a:t>
            </a:r>
          </a:p>
          <a:p>
            <a:pPr>
              <a:lnSpc>
                <a:spcPct val="100000"/>
              </a:lnSpc>
              <a:spcBef>
                <a:spcPct val="0"/>
              </a:spcBef>
            </a:pPr>
            <a:r>
              <a:rPr lang="en-US" altLang="en-US" sz="2000" b="1" dirty="0">
                <a:solidFill>
                  <a:srgbClr val="C00000"/>
                </a:solidFill>
                <a:latin typeface="Arial" panose="020B0604020202020204" pitchFamily="34" charset="0"/>
              </a:rPr>
              <a:t>		Guardian	        Keeper		  Wielder</a:t>
            </a:r>
          </a:p>
          <a:p>
            <a:pPr algn="ctr">
              <a:lnSpc>
                <a:spcPct val="100000"/>
              </a:lnSpc>
              <a:spcBef>
                <a:spcPct val="0"/>
              </a:spcBef>
            </a:pPr>
            <a:endParaRPr lang="en-US" altLang="en-US" sz="8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Other positions can be added to the Pond and are encouraged including Pond Historian, Membership, Chaplain, Activities Chairperson, Golf Chairperson, and Charity Coordinator. </a:t>
            </a:r>
          </a:p>
          <a:p>
            <a:pPr algn="ctr">
              <a:lnSpc>
                <a:spcPct val="100000"/>
              </a:lnSpc>
              <a:spcBef>
                <a:spcPct val="0"/>
              </a:spcBef>
            </a:pPr>
            <a:endParaRPr lang="en-US" altLang="en-US" sz="20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Character, Charity and Fellowship</a:t>
            </a:r>
          </a:p>
          <a:p>
            <a:pPr algn="ctr">
              <a:lnSpc>
                <a:spcPct val="100000"/>
              </a:lnSpc>
              <a:spcBef>
                <a:spcPct val="0"/>
              </a:spcBef>
            </a:pPr>
            <a:endParaRPr lang="en-US" altLang="en-US" sz="2000" b="1" dirty="0">
              <a:solidFill>
                <a:srgbClr val="000066"/>
              </a:solidFill>
              <a:latin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a:t>Slide </a:t>
            </a:r>
            <a:fld id="{DC093266-7BF3-4BA5-88CF-5CE6ADFD87E4}" type="slidenum">
              <a:rPr lang="en-US" altLang="en-US" smtClean="0"/>
              <a:pPr/>
              <a:t>18</a:t>
            </a:fld>
            <a:endParaRPr lang="en-US" altLang="en-US"/>
          </a:p>
        </p:txBody>
      </p:sp>
    </p:spTree>
    <p:extLst>
      <p:ext uri="{BB962C8B-B14F-4D97-AF65-F5344CB8AC3E}">
        <p14:creationId xmlns:p14="http://schemas.microsoft.com/office/powerpoint/2010/main" val="175398711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pPr algn="ctr"/>
            <a:r>
              <a:rPr lang="en-US" altLang="en-US" dirty="0">
                <a:solidFill>
                  <a:srgbClr val="000066"/>
                </a:solidFill>
              </a:rPr>
              <a:t>Installation &amp; Rotation</a:t>
            </a:r>
          </a:p>
        </p:txBody>
      </p:sp>
      <p:sp>
        <p:nvSpPr>
          <p:cNvPr id="5127" name="Text Box 5"/>
          <p:cNvSpPr txBox="1">
            <a:spLocks noChangeArrowheads="1"/>
          </p:cNvSpPr>
          <p:nvPr/>
        </p:nvSpPr>
        <p:spPr bwMode="auto">
          <a:xfrm>
            <a:off x="609600" y="1595437"/>
            <a:ext cx="8001000" cy="4832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gn="ctr">
              <a:lnSpc>
                <a:spcPct val="100000"/>
              </a:lnSpc>
              <a:spcBef>
                <a:spcPct val="0"/>
              </a:spcBef>
            </a:pPr>
            <a:r>
              <a:rPr lang="en-US" altLang="en-US" sz="2400" b="1" dirty="0">
                <a:latin typeface="Arial" panose="020B0604020202020204" pitchFamily="34" charset="0"/>
              </a:rPr>
              <a:t>Leadership Commitment and Opportunity</a:t>
            </a:r>
          </a:p>
          <a:p>
            <a:pPr algn="ctr">
              <a:lnSpc>
                <a:spcPct val="100000"/>
              </a:lnSpc>
              <a:spcBef>
                <a:spcPct val="0"/>
              </a:spcBef>
            </a:pPr>
            <a:r>
              <a:rPr lang="en-US" altLang="en-US" sz="2000" b="1" dirty="0">
                <a:solidFill>
                  <a:srgbClr val="000066"/>
                </a:solidFill>
                <a:latin typeface="Arial" panose="020B0604020202020204" pitchFamily="34" charset="0"/>
              </a:rPr>
              <a:t>Each year the Pond should elect and install its officers for the ensuing year.  The installation ceremony is included in the Blue Goose Ritual Guide.  The formality of this process provides a level of commitment on the part of the officers.  </a:t>
            </a:r>
          </a:p>
          <a:p>
            <a:pPr algn="ctr">
              <a:lnSpc>
                <a:spcPct val="100000"/>
              </a:lnSpc>
              <a:spcBef>
                <a:spcPct val="0"/>
              </a:spcBef>
            </a:pPr>
            <a:endParaRPr lang="en-US" altLang="en-US" sz="8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The officers of the Pond then appoint or re-appoint those necessary for additional special positions on committees.  Remember, this is an opportunity to replace those who are not performing their duties as well as provide opportunities for others to gain some leadership experience.</a:t>
            </a:r>
          </a:p>
          <a:p>
            <a:pPr algn="ctr">
              <a:lnSpc>
                <a:spcPct val="100000"/>
              </a:lnSpc>
              <a:spcBef>
                <a:spcPct val="0"/>
              </a:spcBef>
            </a:pPr>
            <a:endParaRPr lang="en-US" altLang="en-US" sz="8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Officer rotation is critical to the health and vitality of the Pond unit.  The international order had officer rotation from the vary beginning.  There are some exceptions that we’ll talk about such as Wielder and Committee Positions.  </a:t>
            </a: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dirty="0"/>
              <a:t>Slide </a:t>
            </a:r>
            <a:fld id="{DC093266-7BF3-4BA5-88CF-5CE6ADFD87E4}" type="slidenum">
              <a:rPr lang="en-US" altLang="en-US" smtClean="0"/>
              <a:pPr/>
              <a:t>19</a:t>
            </a:fld>
            <a:endParaRPr lang="en-US" altLang="en-US" dirty="0"/>
          </a:p>
        </p:txBody>
      </p:sp>
    </p:spTree>
    <p:extLst>
      <p:ext uri="{BB962C8B-B14F-4D97-AF65-F5344CB8AC3E}">
        <p14:creationId xmlns:p14="http://schemas.microsoft.com/office/powerpoint/2010/main" val="278258034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pPr algn="ctr"/>
            <a:r>
              <a:rPr lang="en-US" altLang="en-US" dirty="0">
                <a:solidFill>
                  <a:srgbClr val="000066"/>
                </a:solidFill>
              </a:rPr>
              <a:t>Historical Overview </a:t>
            </a:r>
          </a:p>
        </p:txBody>
      </p:sp>
      <p:sp>
        <p:nvSpPr>
          <p:cNvPr id="5127" name="Text Box 5"/>
          <p:cNvSpPr txBox="1">
            <a:spLocks noChangeArrowheads="1"/>
          </p:cNvSpPr>
          <p:nvPr/>
        </p:nvSpPr>
        <p:spPr bwMode="auto">
          <a:xfrm>
            <a:off x="609600" y="1595437"/>
            <a:ext cx="8001000" cy="3016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gn="ctr">
              <a:lnSpc>
                <a:spcPct val="100000"/>
              </a:lnSpc>
              <a:spcBef>
                <a:spcPct val="0"/>
              </a:spcBef>
            </a:pPr>
            <a:endParaRPr lang="en-US" altLang="en-US" sz="1000" b="1" dirty="0">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The order began in June 1906 when a group of field men engaged in the business of fire insurance were attending the Annual Meeting of the Wisconsin Field men’s Club at the Oakwood Hotel in Green Lake, Wisconsin.</a:t>
            </a:r>
          </a:p>
          <a:p>
            <a:pPr algn="ctr">
              <a:lnSpc>
                <a:spcPct val="100000"/>
              </a:lnSpc>
              <a:spcBef>
                <a:spcPct val="0"/>
              </a:spcBef>
            </a:pPr>
            <a:endParaRPr lang="en-US" altLang="en-US" sz="2000" b="1" dirty="0">
              <a:solidFill>
                <a:srgbClr val="000066"/>
              </a:solidFill>
              <a:latin typeface="Arial" panose="020B0604020202020204" pitchFamily="34" charset="0"/>
            </a:endParaRPr>
          </a:p>
          <a:p>
            <a:pPr algn="ctr">
              <a:lnSpc>
                <a:spcPct val="100000"/>
              </a:lnSpc>
              <a:spcBef>
                <a:spcPct val="0"/>
              </a:spcBef>
            </a:pPr>
            <a:endParaRPr lang="en-US" altLang="en-US" sz="2000" b="1" dirty="0">
              <a:solidFill>
                <a:srgbClr val="000066"/>
              </a:solidFill>
              <a:latin typeface="Arial" panose="020B0604020202020204" pitchFamily="34" charset="0"/>
            </a:endParaRPr>
          </a:p>
          <a:p>
            <a:pPr algn="ctr">
              <a:lnSpc>
                <a:spcPct val="100000"/>
              </a:lnSpc>
              <a:spcBef>
                <a:spcPct val="0"/>
              </a:spcBef>
            </a:pPr>
            <a:endParaRPr lang="en-US" altLang="en-US" sz="2000" b="1" dirty="0">
              <a:solidFill>
                <a:srgbClr val="000066"/>
              </a:solidFill>
              <a:latin typeface="Arial" panose="020B0604020202020204" pitchFamily="34" charset="0"/>
            </a:endParaRPr>
          </a:p>
          <a:p>
            <a:pPr algn="ctr">
              <a:lnSpc>
                <a:spcPct val="100000"/>
              </a:lnSpc>
              <a:spcBef>
                <a:spcPct val="0"/>
              </a:spcBef>
            </a:pPr>
            <a:endParaRPr lang="en-US" altLang="en-US" sz="2000" b="1" dirty="0">
              <a:solidFill>
                <a:srgbClr val="000066"/>
              </a:solidFill>
              <a:latin typeface="Arial" panose="020B0604020202020204" pitchFamily="34" charset="0"/>
            </a:endParaRPr>
          </a:p>
          <a:p>
            <a:pPr algn="ctr">
              <a:lnSpc>
                <a:spcPct val="100000"/>
              </a:lnSpc>
              <a:spcBef>
                <a:spcPct val="0"/>
              </a:spcBef>
            </a:pPr>
            <a:endParaRPr lang="en-US" altLang="en-US" sz="2000" b="1" dirty="0">
              <a:solidFill>
                <a:srgbClr val="000066"/>
              </a:solidFill>
              <a:latin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a:t>Slide </a:t>
            </a:r>
            <a:fld id="{DC093266-7BF3-4BA5-88CF-5CE6ADFD87E4}" type="slidenum">
              <a:rPr lang="en-US" altLang="en-US" smtClean="0"/>
              <a:pPr/>
              <a:t>2</a:t>
            </a:fld>
            <a:endParaRPr lang="en-US" alt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3200400"/>
            <a:ext cx="4876800" cy="2971800"/>
          </a:xfrm>
          <a:prstGeom prst="rect">
            <a:avLst/>
          </a:prstGeom>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pPr algn="ctr"/>
            <a:r>
              <a:rPr lang="en-US" altLang="en-US" dirty="0">
                <a:solidFill>
                  <a:srgbClr val="000066"/>
                </a:solidFill>
              </a:rPr>
              <a:t>Annual Pond Program Planning</a:t>
            </a:r>
          </a:p>
        </p:txBody>
      </p:sp>
      <p:sp>
        <p:nvSpPr>
          <p:cNvPr id="5127" name="Text Box 5"/>
          <p:cNvSpPr txBox="1">
            <a:spLocks noChangeArrowheads="1"/>
          </p:cNvSpPr>
          <p:nvPr/>
        </p:nvSpPr>
        <p:spPr bwMode="auto">
          <a:xfrm>
            <a:off x="609600" y="1595437"/>
            <a:ext cx="8001000" cy="5386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pPr>
            <a:r>
              <a:rPr lang="en-US" altLang="en-US" sz="2400" b="1" dirty="0">
                <a:latin typeface="Arial" panose="020B0604020202020204" pitchFamily="34" charset="0"/>
              </a:rPr>
              <a:t>Annual Planning </a:t>
            </a:r>
          </a:p>
          <a:p>
            <a:pPr>
              <a:lnSpc>
                <a:spcPct val="100000"/>
              </a:lnSpc>
              <a:spcBef>
                <a:spcPct val="0"/>
              </a:spcBef>
            </a:pPr>
            <a:r>
              <a:rPr lang="en-US" altLang="en-US" sz="2000" b="1" dirty="0">
                <a:solidFill>
                  <a:srgbClr val="000066"/>
                </a:solidFill>
                <a:latin typeface="Arial" panose="020B0604020202020204" pitchFamily="34" charset="0"/>
              </a:rPr>
              <a:t>Typically the new officers have a planning meeting for the ensuing year.  </a:t>
            </a:r>
          </a:p>
          <a:p>
            <a:pPr>
              <a:lnSpc>
                <a:spcPct val="100000"/>
              </a:lnSpc>
              <a:spcBef>
                <a:spcPct val="0"/>
              </a:spcBef>
            </a:pPr>
            <a:endParaRPr lang="en-US" altLang="en-US" sz="2000" b="1" dirty="0">
              <a:solidFill>
                <a:srgbClr val="000066"/>
              </a:solidFill>
              <a:latin typeface="Arial" panose="020B0604020202020204" pitchFamily="34" charset="0"/>
            </a:endParaRPr>
          </a:p>
          <a:p>
            <a:pPr>
              <a:lnSpc>
                <a:spcPct val="100000"/>
              </a:lnSpc>
              <a:spcBef>
                <a:spcPct val="0"/>
              </a:spcBef>
            </a:pPr>
            <a:r>
              <a:rPr lang="en-US" altLang="en-US" sz="2000" b="1" dirty="0">
                <a:solidFill>
                  <a:srgbClr val="000066"/>
                </a:solidFill>
                <a:latin typeface="Arial" panose="020B0604020202020204" pitchFamily="34" charset="0"/>
              </a:rPr>
              <a:t>These activities and events normally include the following:</a:t>
            </a:r>
          </a:p>
          <a:p>
            <a:pPr>
              <a:lnSpc>
                <a:spcPct val="100000"/>
              </a:lnSpc>
              <a:spcBef>
                <a:spcPct val="0"/>
              </a:spcBef>
            </a:pPr>
            <a:r>
              <a:rPr lang="en-US" altLang="en-US" sz="2000" b="1" dirty="0">
                <a:solidFill>
                  <a:srgbClr val="000066"/>
                </a:solidFill>
                <a:latin typeface="Arial" panose="020B0604020202020204" pitchFamily="34" charset="0"/>
              </a:rPr>
              <a:t>		Annual Meeting 		Membership Drives 		Special Events 		Awards Night </a:t>
            </a:r>
          </a:p>
          <a:p>
            <a:pPr>
              <a:lnSpc>
                <a:spcPct val="100000"/>
              </a:lnSpc>
              <a:spcBef>
                <a:spcPct val="0"/>
              </a:spcBef>
            </a:pPr>
            <a:r>
              <a:rPr lang="en-US" altLang="en-US" sz="2000" b="1" dirty="0">
                <a:solidFill>
                  <a:srgbClr val="000066"/>
                </a:solidFill>
                <a:latin typeface="Arial" panose="020B0604020202020204" pitchFamily="34" charset="0"/>
              </a:rPr>
              <a:t>		Fundraising for Charity 	Initiation </a:t>
            </a:r>
          </a:p>
          <a:p>
            <a:pPr>
              <a:lnSpc>
                <a:spcPct val="100000"/>
              </a:lnSpc>
              <a:spcBef>
                <a:spcPct val="0"/>
              </a:spcBef>
            </a:pPr>
            <a:endParaRPr lang="en-US" altLang="en-US" sz="2000" b="1" dirty="0">
              <a:solidFill>
                <a:srgbClr val="000066"/>
              </a:solidFill>
              <a:latin typeface="Arial" panose="020B0604020202020204" pitchFamily="34" charset="0"/>
            </a:endParaRPr>
          </a:p>
          <a:p>
            <a:pPr>
              <a:lnSpc>
                <a:spcPct val="100000"/>
              </a:lnSpc>
              <a:spcBef>
                <a:spcPct val="0"/>
              </a:spcBef>
            </a:pPr>
            <a:r>
              <a:rPr lang="en-US" altLang="en-US" sz="2000" b="1" dirty="0">
                <a:solidFill>
                  <a:srgbClr val="000066"/>
                </a:solidFill>
                <a:latin typeface="Arial" panose="020B0604020202020204" pitchFamily="34" charset="0"/>
              </a:rPr>
              <a:t>In addition, the following can also be included:</a:t>
            </a:r>
          </a:p>
          <a:p>
            <a:pPr>
              <a:lnSpc>
                <a:spcPct val="100000"/>
              </a:lnSpc>
              <a:spcBef>
                <a:spcPct val="0"/>
              </a:spcBef>
            </a:pPr>
            <a:r>
              <a:rPr lang="en-US" altLang="en-US" sz="2000" b="1" dirty="0">
                <a:solidFill>
                  <a:srgbClr val="000066"/>
                </a:solidFill>
                <a:latin typeface="Arial" panose="020B0604020202020204" pitchFamily="34" charset="0"/>
              </a:rPr>
              <a:t>		Speaking Engagements 	Fun Activities</a:t>
            </a:r>
          </a:p>
          <a:p>
            <a:pPr>
              <a:lnSpc>
                <a:spcPct val="100000"/>
              </a:lnSpc>
              <a:spcBef>
                <a:spcPct val="0"/>
              </a:spcBef>
            </a:pPr>
            <a:r>
              <a:rPr lang="en-US" altLang="en-US" sz="2000" b="1" dirty="0">
                <a:solidFill>
                  <a:srgbClr val="000066"/>
                </a:solidFill>
                <a:latin typeface="Arial" panose="020B0604020202020204" pitchFamily="34" charset="0"/>
              </a:rPr>
              <a:t>		Officer Meetings  		</a:t>
            </a:r>
          </a:p>
          <a:p>
            <a:pPr>
              <a:lnSpc>
                <a:spcPct val="100000"/>
              </a:lnSpc>
              <a:spcBef>
                <a:spcPct val="0"/>
              </a:spcBef>
            </a:pPr>
            <a:r>
              <a:rPr lang="en-US" altLang="en-US" sz="2000" b="1" dirty="0">
                <a:solidFill>
                  <a:srgbClr val="000066"/>
                </a:solidFill>
                <a:latin typeface="Arial" panose="020B0604020202020204" pitchFamily="34" charset="0"/>
              </a:rPr>
              <a:t>		</a:t>
            </a:r>
          </a:p>
          <a:p>
            <a:pPr>
              <a:lnSpc>
                <a:spcPct val="100000"/>
              </a:lnSpc>
              <a:spcBef>
                <a:spcPct val="0"/>
              </a:spcBef>
            </a:pPr>
            <a:r>
              <a:rPr lang="en-US" altLang="en-US" sz="2000" b="1" dirty="0">
                <a:solidFill>
                  <a:srgbClr val="000066"/>
                </a:solidFill>
                <a:latin typeface="Arial" panose="020B0604020202020204" pitchFamily="34" charset="0"/>
              </a:rPr>
              <a:t>And, of course, plans to attend and participate in regional events and international conventions.  </a:t>
            </a:r>
          </a:p>
          <a:p>
            <a:pPr>
              <a:lnSpc>
                <a:spcPct val="100000"/>
              </a:lnSpc>
              <a:spcBef>
                <a:spcPct val="0"/>
              </a:spcBef>
            </a:pPr>
            <a:r>
              <a:rPr lang="en-US" altLang="en-US" sz="2000" b="1" dirty="0">
                <a:solidFill>
                  <a:srgbClr val="000066"/>
                </a:solidFill>
                <a:latin typeface="Arial" panose="020B0604020202020204" pitchFamily="34" charset="0"/>
              </a:rPr>
              <a:t>		</a:t>
            </a:r>
          </a:p>
          <a:p>
            <a:pPr>
              <a:lnSpc>
                <a:spcPct val="100000"/>
              </a:lnSpc>
              <a:spcBef>
                <a:spcPct val="0"/>
              </a:spcBef>
            </a:pPr>
            <a:endParaRPr lang="en-US" altLang="en-US" sz="2000" b="1" dirty="0">
              <a:solidFill>
                <a:srgbClr val="000066"/>
              </a:solidFill>
              <a:latin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dirty="0"/>
              <a:t>Slide </a:t>
            </a:r>
            <a:fld id="{DC093266-7BF3-4BA5-88CF-5CE6ADFD87E4}" type="slidenum">
              <a:rPr lang="en-US" altLang="en-US" smtClean="0"/>
              <a:pPr/>
              <a:t>20</a:t>
            </a:fld>
            <a:endParaRPr lang="en-US" altLang="en-US" dirty="0"/>
          </a:p>
        </p:txBody>
      </p:sp>
    </p:spTree>
    <p:extLst>
      <p:ext uri="{BB962C8B-B14F-4D97-AF65-F5344CB8AC3E}">
        <p14:creationId xmlns:p14="http://schemas.microsoft.com/office/powerpoint/2010/main" val="322721163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pPr algn="ctr"/>
            <a:r>
              <a:rPr lang="en-US" altLang="en-US" dirty="0">
                <a:solidFill>
                  <a:srgbClr val="000066"/>
                </a:solidFill>
              </a:rPr>
              <a:t>Program Planning</a:t>
            </a:r>
          </a:p>
        </p:txBody>
      </p:sp>
      <p:sp>
        <p:nvSpPr>
          <p:cNvPr id="5127" name="Text Box 5"/>
          <p:cNvSpPr txBox="1">
            <a:spLocks noChangeArrowheads="1"/>
          </p:cNvSpPr>
          <p:nvPr/>
        </p:nvSpPr>
        <p:spPr bwMode="auto">
          <a:xfrm>
            <a:off x="609600" y="1595437"/>
            <a:ext cx="8001000" cy="4955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pPr>
            <a:r>
              <a:rPr lang="en-US" altLang="en-US" sz="2400" b="1" dirty="0">
                <a:latin typeface="Arial" panose="020B0604020202020204" pitchFamily="34" charset="0"/>
              </a:rPr>
              <a:t>Conceptual Foundation for Annual Planning </a:t>
            </a:r>
          </a:p>
          <a:p>
            <a:pPr>
              <a:lnSpc>
                <a:spcPct val="100000"/>
              </a:lnSpc>
              <a:spcBef>
                <a:spcPct val="0"/>
              </a:spcBef>
            </a:pPr>
            <a:endParaRPr lang="en-US" altLang="en-US" sz="800" b="1" dirty="0">
              <a:latin typeface="Arial" panose="020B0604020202020204" pitchFamily="34" charset="0"/>
            </a:endParaRPr>
          </a:p>
          <a:p>
            <a:pPr>
              <a:lnSpc>
                <a:spcPct val="100000"/>
              </a:lnSpc>
              <a:spcBef>
                <a:spcPct val="0"/>
              </a:spcBef>
            </a:pPr>
            <a:r>
              <a:rPr lang="en-US" altLang="en-US" sz="2000" b="1" dirty="0">
                <a:solidFill>
                  <a:srgbClr val="000066"/>
                </a:solidFill>
                <a:latin typeface="Arial" panose="020B0604020202020204" pitchFamily="34" charset="0"/>
              </a:rPr>
              <a:t>Meet the Objectives of the Order … Character Building, Charitable Giving and Fellowship as well as fostering Leadership opportunities and developing leaders in the insurance community.</a:t>
            </a:r>
          </a:p>
          <a:p>
            <a:pPr>
              <a:lnSpc>
                <a:spcPct val="100000"/>
              </a:lnSpc>
              <a:spcBef>
                <a:spcPct val="0"/>
              </a:spcBef>
            </a:pPr>
            <a:r>
              <a:rPr lang="en-US" altLang="en-US" sz="800" b="1" dirty="0">
                <a:solidFill>
                  <a:srgbClr val="000066"/>
                </a:solidFill>
                <a:latin typeface="Arial" panose="020B0604020202020204" pitchFamily="34" charset="0"/>
              </a:rPr>
              <a:t> </a:t>
            </a:r>
          </a:p>
          <a:p>
            <a:pPr>
              <a:lnSpc>
                <a:spcPct val="100000"/>
              </a:lnSpc>
              <a:spcBef>
                <a:spcPct val="0"/>
              </a:spcBef>
            </a:pPr>
            <a:r>
              <a:rPr lang="en-US" altLang="en-US" sz="2000" b="1" dirty="0">
                <a:solidFill>
                  <a:srgbClr val="000066"/>
                </a:solidFill>
                <a:latin typeface="Arial" panose="020B0604020202020204" pitchFamily="34" charset="0"/>
              </a:rPr>
              <a:t>Basis for Communication to the Pond and to the Region for the Regional Reports </a:t>
            </a:r>
          </a:p>
          <a:p>
            <a:pPr>
              <a:lnSpc>
                <a:spcPct val="100000"/>
              </a:lnSpc>
              <a:spcBef>
                <a:spcPct val="0"/>
              </a:spcBef>
            </a:pPr>
            <a:endParaRPr lang="en-US" altLang="en-US" sz="800" b="1" dirty="0">
              <a:solidFill>
                <a:srgbClr val="000066"/>
              </a:solidFill>
              <a:latin typeface="Arial" panose="020B0604020202020204" pitchFamily="34" charset="0"/>
            </a:endParaRPr>
          </a:p>
          <a:p>
            <a:pPr>
              <a:lnSpc>
                <a:spcPct val="100000"/>
              </a:lnSpc>
              <a:spcBef>
                <a:spcPct val="0"/>
              </a:spcBef>
            </a:pPr>
            <a:r>
              <a:rPr lang="en-US" altLang="en-US" sz="2000" b="1" dirty="0">
                <a:solidFill>
                  <a:srgbClr val="000066"/>
                </a:solidFill>
                <a:latin typeface="Arial" panose="020B0604020202020204" pitchFamily="34" charset="0"/>
              </a:rPr>
              <a:t>Each Pond should have a regular newsletter that communicates the events, activities and vision of the Pond to promote the ideals of the honorable Order.  </a:t>
            </a:r>
          </a:p>
          <a:p>
            <a:pPr>
              <a:lnSpc>
                <a:spcPct val="100000"/>
              </a:lnSpc>
              <a:spcBef>
                <a:spcPct val="0"/>
              </a:spcBef>
            </a:pPr>
            <a:endParaRPr lang="en-US" altLang="en-US" sz="800" b="1" dirty="0">
              <a:solidFill>
                <a:srgbClr val="000066"/>
              </a:solidFill>
              <a:latin typeface="Arial" panose="020B0604020202020204" pitchFamily="34" charset="0"/>
            </a:endParaRPr>
          </a:p>
          <a:p>
            <a:pPr>
              <a:lnSpc>
                <a:spcPct val="100000"/>
              </a:lnSpc>
              <a:spcBef>
                <a:spcPct val="0"/>
              </a:spcBef>
            </a:pPr>
            <a:r>
              <a:rPr lang="en-US" altLang="en-US" sz="2000" b="1" dirty="0">
                <a:solidFill>
                  <a:srgbClr val="000066"/>
                </a:solidFill>
                <a:latin typeface="Arial" panose="020B0604020202020204" pitchFamily="34" charset="0"/>
              </a:rPr>
              <a:t>Use every opportunity during the year to issue Public </a:t>
            </a:r>
            <a:r>
              <a:rPr lang="en-US" altLang="en-US" sz="2000" b="1" dirty="0" err="1">
                <a:solidFill>
                  <a:srgbClr val="000066"/>
                </a:solidFill>
                <a:latin typeface="Arial" panose="020B0604020202020204" pitchFamily="34" charset="0"/>
              </a:rPr>
              <a:t>Serice</a:t>
            </a:r>
            <a:r>
              <a:rPr lang="en-US" altLang="en-US" sz="2000" b="1" dirty="0">
                <a:solidFill>
                  <a:srgbClr val="000066"/>
                </a:solidFill>
                <a:latin typeface="Arial" panose="020B0604020202020204" pitchFamily="34" charset="0"/>
              </a:rPr>
              <a:t> Announcements in order to inform the community that we are giving back.</a:t>
            </a:r>
          </a:p>
          <a:p>
            <a:pPr>
              <a:lnSpc>
                <a:spcPct val="100000"/>
              </a:lnSpc>
              <a:spcBef>
                <a:spcPct val="0"/>
              </a:spcBef>
            </a:pPr>
            <a:endParaRPr lang="en-US" altLang="en-US" sz="2000" b="1" dirty="0">
              <a:solidFill>
                <a:srgbClr val="000066"/>
              </a:solidFill>
              <a:latin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dirty="0"/>
              <a:t>Slide </a:t>
            </a:r>
            <a:fld id="{DC093266-7BF3-4BA5-88CF-5CE6ADFD87E4}" type="slidenum">
              <a:rPr lang="en-US" altLang="en-US" smtClean="0"/>
              <a:pPr/>
              <a:t>21</a:t>
            </a:fld>
            <a:endParaRPr lang="en-US" altLang="en-US" dirty="0"/>
          </a:p>
        </p:txBody>
      </p:sp>
    </p:spTree>
    <p:extLst>
      <p:ext uri="{BB962C8B-B14F-4D97-AF65-F5344CB8AC3E}">
        <p14:creationId xmlns:p14="http://schemas.microsoft.com/office/powerpoint/2010/main" val="420839411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r>
              <a:rPr lang="en-US" altLang="en-US" dirty="0">
                <a:solidFill>
                  <a:srgbClr val="000066"/>
                </a:solidFill>
              </a:rPr>
              <a:t>Newsletters</a:t>
            </a:r>
          </a:p>
        </p:txBody>
      </p:sp>
      <p:sp>
        <p:nvSpPr>
          <p:cNvPr id="5127" name="Text Box 5"/>
          <p:cNvSpPr txBox="1">
            <a:spLocks noChangeArrowheads="1"/>
          </p:cNvSpPr>
          <p:nvPr/>
        </p:nvSpPr>
        <p:spPr bwMode="auto">
          <a:xfrm>
            <a:off x="609600" y="1595437"/>
            <a:ext cx="8001000" cy="3201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gn="ctr">
              <a:lnSpc>
                <a:spcPct val="100000"/>
              </a:lnSpc>
              <a:spcBef>
                <a:spcPct val="0"/>
              </a:spcBef>
            </a:pPr>
            <a:endParaRPr lang="en-US" altLang="en-US" sz="1000" b="1" dirty="0">
              <a:latin typeface="Arial" panose="020B0604020202020204" pitchFamily="34" charset="0"/>
            </a:endParaRPr>
          </a:p>
          <a:p>
            <a:pPr>
              <a:lnSpc>
                <a:spcPct val="100000"/>
              </a:lnSpc>
              <a:spcBef>
                <a:spcPct val="0"/>
              </a:spcBef>
            </a:pPr>
            <a:r>
              <a:rPr lang="en-US" altLang="en-US" sz="2400" b="1" dirty="0">
                <a:latin typeface="Arial" panose="020B0604020202020204" pitchFamily="34" charset="0"/>
              </a:rPr>
              <a:t>Example </a:t>
            </a:r>
          </a:p>
          <a:p>
            <a:pPr>
              <a:lnSpc>
                <a:spcPct val="100000"/>
              </a:lnSpc>
              <a:spcBef>
                <a:spcPct val="0"/>
              </a:spcBef>
            </a:pPr>
            <a:r>
              <a:rPr lang="en-US" altLang="en-US" sz="2400" b="1" dirty="0">
                <a:latin typeface="Arial" panose="020B0604020202020204" pitchFamily="34" charset="0"/>
              </a:rPr>
              <a:t>of a </a:t>
            </a:r>
          </a:p>
          <a:p>
            <a:pPr>
              <a:lnSpc>
                <a:spcPct val="100000"/>
              </a:lnSpc>
              <a:spcBef>
                <a:spcPct val="0"/>
              </a:spcBef>
            </a:pPr>
            <a:r>
              <a:rPr lang="en-US" altLang="en-US" sz="2400" b="1" dirty="0">
                <a:latin typeface="Arial" panose="020B0604020202020204" pitchFamily="34" charset="0"/>
              </a:rPr>
              <a:t>Newsletter </a:t>
            </a:r>
          </a:p>
          <a:p>
            <a:pPr>
              <a:lnSpc>
                <a:spcPct val="100000"/>
              </a:lnSpc>
              <a:spcBef>
                <a:spcPct val="0"/>
              </a:spcBef>
            </a:pPr>
            <a:r>
              <a:rPr lang="en-US" altLang="en-US" sz="2400" b="1" dirty="0">
                <a:latin typeface="Arial" panose="020B0604020202020204" pitchFamily="34" charset="0"/>
              </a:rPr>
              <a:t>… </a:t>
            </a:r>
          </a:p>
          <a:p>
            <a:pPr>
              <a:lnSpc>
                <a:spcPct val="100000"/>
              </a:lnSpc>
              <a:spcBef>
                <a:spcPct val="0"/>
              </a:spcBef>
            </a:pPr>
            <a:endParaRPr lang="en-US" altLang="en-US" sz="2400" b="1" dirty="0">
              <a:latin typeface="Arial" panose="020B0604020202020204" pitchFamily="34" charset="0"/>
            </a:endParaRPr>
          </a:p>
          <a:p>
            <a:pPr>
              <a:lnSpc>
                <a:spcPct val="100000"/>
              </a:lnSpc>
              <a:spcBef>
                <a:spcPct val="0"/>
              </a:spcBef>
            </a:pPr>
            <a:r>
              <a:rPr lang="en-US" altLang="en-US" sz="2400" b="1" dirty="0">
                <a:latin typeface="Arial" panose="020B0604020202020204" pitchFamily="34" charset="0"/>
              </a:rPr>
              <a:t>Edmonton Pond</a:t>
            </a:r>
          </a:p>
          <a:p>
            <a:pPr>
              <a:lnSpc>
                <a:spcPct val="100000"/>
              </a:lnSpc>
              <a:spcBef>
                <a:spcPct val="0"/>
              </a:spcBef>
            </a:pPr>
            <a:r>
              <a:rPr lang="en-US" altLang="en-US" sz="2400" b="1" dirty="0">
                <a:latin typeface="Arial" panose="020B0604020202020204" pitchFamily="34" charset="0"/>
              </a:rPr>
              <a:t>“Gaggles”</a:t>
            </a:r>
          </a:p>
          <a:p>
            <a:pPr>
              <a:lnSpc>
                <a:spcPct val="100000"/>
              </a:lnSpc>
              <a:spcBef>
                <a:spcPct val="0"/>
              </a:spcBef>
            </a:pPr>
            <a:endParaRPr lang="en-US" altLang="en-US" sz="2400" b="1" dirty="0">
              <a:latin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a:t>Slide </a:t>
            </a:r>
            <a:fld id="{DC093266-7BF3-4BA5-88CF-5CE6ADFD87E4}" type="slidenum">
              <a:rPr lang="en-US" altLang="en-US" smtClean="0"/>
              <a:pPr/>
              <a:t>22</a:t>
            </a:fld>
            <a:endParaRPr lang="en-US" alt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1168" y="457200"/>
            <a:ext cx="5062151" cy="5486400"/>
          </a:xfrm>
          <a:prstGeom prst="rect">
            <a:avLst/>
          </a:prstGeom>
        </p:spPr>
      </p:pic>
    </p:spTree>
    <p:extLst>
      <p:ext uri="{BB962C8B-B14F-4D97-AF65-F5344CB8AC3E}">
        <p14:creationId xmlns:p14="http://schemas.microsoft.com/office/powerpoint/2010/main" val="227609189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r>
              <a:rPr lang="en-US" altLang="en-US" sz="4000" dirty="0">
                <a:solidFill>
                  <a:srgbClr val="000066"/>
                </a:solidFill>
              </a:rPr>
              <a:t>Pond</a:t>
            </a:r>
            <a:br>
              <a:rPr lang="en-US" altLang="en-US" sz="4000" dirty="0">
                <a:solidFill>
                  <a:srgbClr val="000066"/>
                </a:solidFill>
              </a:rPr>
            </a:br>
            <a:r>
              <a:rPr lang="en-US" altLang="en-US" sz="4000" dirty="0">
                <a:solidFill>
                  <a:srgbClr val="000066"/>
                </a:solidFill>
              </a:rPr>
              <a:t>Websites</a:t>
            </a:r>
          </a:p>
        </p:txBody>
      </p:sp>
      <p:sp>
        <p:nvSpPr>
          <p:cNvPr id="5127" name="Text Box 5"/>
          <p:cNvSpPr txBox="1">
            <a:spLocks noChangeArrowheads="1"/>
          </p:cNvSpPr>
          <p:nvPr/>
        </p:nvSpPr>
        <p:spPr bwMode="auto">
          <a:xfrm>
            <a:off x="609600" y="1595437"/>
            <a:ext cx="8001000" cy="5048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gn="ctr">
              <a:lnSpc>
                <a:spcPct val="100000"/>
              </a:lnSpc>
              <a:spcBef>
                <a:spcPct val="0"/>
              </a:spcBef>
            </a:pPr>
            <a:endParaRPr lang="en-US" altLang="en-US" sz="1000" b="1" dirty="0">
              <a:latin typeface="Arial" panose="020B0604020202020204" pitchFamily="34" charset="0"/>
            </a:endParaRPr>
          </a:p>
          <a:p>
            <a:pPr>
              <a:lnSpc>
                <a:spcPct val="100000"/>
              </a:lnSpc>
              <a:spcBef>
                <a:spcPct val="0"/>
              </a:spcBef>
            </a:pPr>
            <a:r>
              <a:rPr lang="en-US" altLang="en-US" sz="2400" b="1" dirty="0">
                <a:latin typeface="Arial" panose="020B0604020202020204" pitchFamily="34" charset="0"/>
              </a:rPr>
              <a:t>Examples </a:t>
            </a:r>
          </a:p>
          <a:p>
            <a:pPr>
              <a:lnSpc>
                <a:spcPct val="100000"/>
              </a:lnSpc>
              <a:spcBef>
                <a:spcPct val="0"/>
              </a:spcBef>
            </a:pPr>
            <a:r>
              <a:rPr lang="en-US" altLang="en-US" sz="2400" b="1" dirty="0">
                <a:latin typeface="Arial" panose="020B0604020202020204" pitchFamily="34" charset="0"/>
              </a:rPr>
              <a:t>of Pond </a:t>
            </a:r>
          </a:p>
          <a:p>
            <a:pPr>
              <a:lnSpc>
                <a:spcPct val="100000"/>
              </a:lnSpc>
              <a:spcBef>
                <a:spcPct val="0"/>
              </a:spcBef>
            </a:pPr>
            <a:r>
              <a:rPr lang="en-US" altLang="en-US" sz="2400" b="1" dirty="0">
                <a:latin typeface="Arial" panose="020B0604020202020204" pitchFamily="34" charset="0"/>
              </a:rPr>
              <a:t>Websites … </a:t>
            </a:r>
          </a:p>
          <a:p>
            <a:pPr>
              <a:lnSpc>
                <a:spcPct val="100000"/>
              </a:lnSpc>
              <a:spcBef>
                <a:spcPct val="0"/>
              </a:spcBef>
            </a:pPr>
            <a:r>
              <a:rPr lang="en-US" altLang="en-US" sz="2400" b="1" dirty="0">
                <a:latin typeface="Arial" panose="020B0604020202020204" pitchFamily="34" charset="0"/>
              </a:rPr>
              <a:t>Virginia Pond</a:t>
            </a:r>
          </a:p>
          <a:p>
            <a:pPr>
              <a:lnSpc>
                <a:spcPct val="100000"/>
              </a:lnSpc>
              <a:spcBef>
                <a:spcPct val="0"/>
              </a:spcBef>
            </a:pPr>
            <a:endParaRPr lang="en-US" altLang="en-US" sz="2400" b="1" dirty="0">
              <a:latin typeface="Arial" panose="020B0604020202020204" pitchFamily="34" charset="0"/>
            </a:endParaRPr>
          </a:p>
          <a:p>
            <a:pPr>
              <a:lnSpc>
                <a:spcPct val="100000"/>
              </a:lnSpc>
              <a:spcBef>
                <a:spcPct val="0"/>
              </a:spcBef>
            </a:pPr>
            <a:r>
              <a:rPr lang="en-US" altLang="en-US" sz="2400" b="1" dirty="0">
                <a:latin typeface="Arial" panose="020B0604020202020204" pitchFamily="34" charset="0"/>
              </a:rPr>
              <a:t>Websites are </a:t>
            </a:r>
          </a:p>
          <a:p>
            <a:pPr>
              <a:lnSpc>
                <a:spcPct val="100000"/>
              </a:lnSpc>
              <a:spcBef>
                <a:spcPct val="0"/>
              </a:spcBef>
            </a:pPr>
            <a:r>
              <a:rPr lang="en-US" altLang="en-US" sz="2400" b="1" dirty="0">
                <a:latin typeface="Arial" panose="020B0604020202020204" pitchFamily="34" charset="0"/>
              </a:rPr>
              <a:t>critically tools for </a:t>
            </a:r>
          </a:p>
          <a:p>
            <a:pPr>
              <a:lnSpc>
                <a:spcPct val="100000"/>
              </a:lnSpc>
              <a:spcBef>
                <a:spcPct val="0"/>
              </a:spcBef>
            </a:pPr>
            <a:r>
              <a:rPr lang="en-US" altLang="en-US" sz="2400" b="1" dirty="0">
                <a:latin typeface="Arial" panose="020B0604020202020204" pitchFamily="34" charset="0"/>
              </a:rPr>
              <a:t>communication to </a:t>
            </a:r>
          </a:p>
          <a:p>
            <a:pPr>
              <a:lnSpc>
                <a:spcPct val="100000"/>
              </a:lnSpc>
              <a:spcBef>
                <a:spcPct val="0"/>
              </a:spcBef>
            </a:pPr>
            <a:r>
              <a:rPr lang="en-US" altLang="en-US" sz="2400" b="1" dirty="0">
                <a:latin typeface="Arial" panose="020B0604020202020204" pitchFamily="34" charset="0"/>
              </a:rPr>
              <a:t>your members.</a:t>
            </a:r>
          </a:p>
          <a:p>
            <a:pPr>
              <a:lnSpc>
                <a:spcPct val="100000"/>
              </a:lnSpc>
              <a:spcBef>
                <a:spcPct val="0"/>
              </a:spcBef>
            </a:pPr>
            <a:endParaRPr lang="en-US" altLang="en-US" sz="2400" b="1" dirty="0">
              <a:latin typeface="Arial" panose="020B0604020202020204" pitchFamily="34" charset="0"/>
            </a:endParaRPr>
          </a:p>
          <a:p>
            <a:pPr>
              <a:lnSpc>
                <a:spcPct val="100000"/>
              </a:lnSpc>
              <a:spcBef>
                <a:spcPct val="0"/>
              </a:spcBef>
            </a:pPr>
            <a:endParaRPr lang="en-US" altLang="en-US" sz="2400" b="1" dirty="0">
              <a:latin typeface="Arial" panose="020B0604020202020204" pitchFamily="34" charset="0"/>
            </a:endParaRPr>
          </a:p>
          <a:p>
            <a:pPr>
              <a:lnSpc>
                <a:spcPct val="100000"/>
              </a:lnSpc>
              <a:spcBef>
                <a:spcPct val="0"/>
              </a:spcBef>
            </a:pPr>
            <a:r>
              <a:rPr lang="en-US" altLang="en-US" sz="2400" b="1" dirty="0">
                <a:latin typeface="Arial" panose="020B0604020202020204" pitchFamily="34" charset="0"/>
                <a:hlinkClick r:id="rId3"/>
              </a:rPr>
              <a:t>www.vapond.com</a:t>
            </a:r>
            <a:endParaRPr lang="en-US" altLang="en-US" sz="2400" b="1" dirty="0">
              <a:latin typeface="Arial" panose="020B0604020202020204" pitchFamily="34" charset="0"/>
            </a:endParaRPr>
          </a:p>
          <a:p>
            <a:pPr>
              <a:lnSpc>
                <a:spcPct val="100000"/>
              </a:lnSpc>
              <a:spcBef>
                <a:spcPct val="0"/>
              </a:spcBef>
            </a:pPr>
            <a:endParaRPr lang="en-US" altLang="en-US" sz="2400" b="1" dirty="0">
              <a:latin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a:t>Slide </a:t>
            </a:r>
            <a:fld id="{DC093266-7BF3-4BA5-88CF-5CE6ADFD87E4}" type="slidenum">
              <a:rPr lang="en-US" altLang="en-US" smtClean="0"/>
              <a:pPr/>
              <a:t>23</a:t>
            </a:fld>
            <a:endParaRPr lang="en-US" altLang="en-US"/>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5200" y="762000"/>
            <a:ext cx="5486400" cy="5029200"/>
          </a:xfrm>
          <a:prstGeom prst="rect">
            <a:avLst/>
          </a:prstGeom>
        </p:spPr>
      </p:pic>
    </p:spTree>
    <p:extLst>
      <p:ext uri="{BB962C8B-B14F-4D97-AF65-F5344CB8AC3E}">
        <p14:creationId xmlns:p14="http://schemas.microsoft.com/office/powerpoint/2010/main" val="320777547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ChangeArrowheads="1"/>
          </p:cNvSpPr>
          <p:nvPr/>
        </p:nvSpPr>
        <p:spPr bwMode="auto">
          <a:xfrm>
            <a:off x="609600" y="2743200"/>
            <a:ext cx="8001000" cy="3200400"/>
          </a:xfrm>
          <a:prstGeom prst="rect">
            <a:avLst/>
          </a:prstGeom>
          <a:solidFill>
            <a:srgbClr val="FFFFCC"/>
          </a:solidFill>
          <a:ln w="12700">
            <a:solidFill>
              <a:srgbClr val="FF0000"/>
            </a:solidFill>
            <a:miter lim="800000"/>
            <a:headEnd/>
            <a:tailEnd/>
          </a:ln>
          <a:effectLst>
            <a:outerShdw dist="107763" dir="2700000" algn="ctr" rotWithShape="0">
              <a:schemeClr val="bg2"/>
            </a:outerShdw>
          </a:effectLst>
        </p:spPr>
        <p:txBody>
          <a:bodyPr wrap="none" anchor="ctr"/>
          <a:lstStyle/>
          <a:p>
            <a:pPr algn="ctr">
              <a:lnSpc>
                <a:spcPct val="100000"/>
              </a:lnSpc>
              <a:spcBef>
                <a:spcPct val="0"/>
              </a:spcBef>
              <a:buClrTx/>
              <a:buSzTx/>
              <a:buFontTx/>
              <a:buNone/>
              <a:defRPr/>
            </a:pPr>
            <a:endParaRPr lang="en-US" sz="1000">
              <a:latin typeface="Garamond" pitchFamily="18" charset="0"/>
            </a:endParaRPr>
          </a:p>
        </p:txBody>
      </p:sp>
      <p:sp>
        <p:nvSpPr>
          <p:cNvPr id="563203" name="Rectangle 3"/>
          <p:cNvSpPr>
            <a:spLocks noChangeArrowheads="1"/>
          </p:cNvSpPr>
          <p:nvPr/>
        </p:nvSpPr>
        <p:spPr bwMode="auto">
          <a:xfrm>
            <a:off x="762000" y="2057400"/>
            <a:ext cx="7772400" cy="3733800"/>
          </a:xfrm>
          <a:prstGeom prst="rect">
            <a:avLst/>
          </a:prstGeom>
          <a:noFill/>
          <a:ln w="9525">
            <a:noFill/>
            <a:miter lim="800000"/>
            <a:headEnd/>
            <a:tailEnd/>
          </a:ln>
          <a:effectLst>
            <a:outerShdw dist="53882" dir="2700000" algn="ctr" rotWithShape="0">
              <a:schemeClr val="bg2"/>
            </a:outerShdw>
          </a:effectLst>
        </p:spPr>
        <p:txBody>
          <a:bodyPr lIns="92075" tIns="46038" rIns="92075" bIns="46038" anchor="ctr"/>
          <a:lstStyle/>
          <a:p>
            <a:pPr algn="ctr">
              <a:lnSpc>
                <a:spcPct val="90000"/>
              </a:lnSpc>
              <a:spcBef>
                <a:spcPct val="0"/>
              </a:spcBef>
              <a:buClrTx/>
              <a:buSzTx/>
              <a:buFontTx/>
              <a:buNone/>
              <a:defRPr/>
            </a:pPr>
            <a:endParaRPr lang="en-US" sz="1400" b="1" i="1" dirty="0">
              <a:solidFill>
                <a:schemeClr val="tx2"/>
              </a:solidFill>
              <a:latin typeface="Arial" charset="0"/>
            </a:endParaRPr>
          </a:p>
          <a:p>
            <a:pPr algn="ctr">
              <a:lnSpc>
                <a:spcPct val="90000"/>
              </a:lnSpc>
              <a:spcBef>
                <a:spcPct val="0"/>
              </a:spcBef>
              <a:buClrTx/>
              <a:buSzTx/>
              <a:buFontTx/>
              <a:buNone/>
              <a:defRPr/>
            </a:pPr>
            <a:endParaRPr lang="en-US" sz="4000" b="1" dirty="0">
              <a:solidFill>
                <a:srgbClr val="000066"/>
              </a:solidFill>
              <a:latin typeface="Arial" charset="0"/>
            </a:endParaRPr>
          </a:p>
          <a:p>
            <a:pPr algn="ctr">
              <a:lnSpc>
                <a:spcPct val="90000"/>
              </a:lnSpc>
              <a:spcBef>
                <a:spcPct val="0"/>
              </a:spcBef>
              <a:buClrTx/>
              <a:buSzTx/>
              <a:buFontTx/>
              <a:buNone/>
              <a:defRPr/>
            </a:pPr>
            <a:r>
              <a:rPr lang="en-US" sz="4000" b="1" dirty="0">
                <a:solidFill>
                  <a:srgbClr val="000066"/>
                </a:solidFill>
                <a:latin typeface="Arial" charset="0"/>
              </a:rPr>
              <a:t>Any Questions … </a:t>
            </a:r>
          </a:p>
          <a:p>
            <a:pPr algn="ctr">
              <a:lnSpc>
                <a:spcPct val="90000"/>
              </a:lnSpc>
              <a:spcBef>
                <a:spcPct val="0"/>
              </a:spcBef>
              <a:buClrTx/>
              <a:buSzTx/>
              <a:buFontTx/>
              <a:buNone/>
              <a:defRPr/>
            </a:pPr>
            <a:endParaRPr lang="en-US" sz="1000" b="1" dirty="0">
              <a:solidFill>
                <a:srgbClr val="000066"/>
              </a:solidFill>
              <a:latin typeface="Arial" charset="0"/>
            </a:endParaRPr>
          </a:p>
          <a:p>
            <a:pPr algn="ctr">
              <a:lnSpc>
                <a:spcPct val="90000"/>
              </a:lnSpc>
              <a:spcBef>
                <a:spcPct val="0"/>
              </a:spcBef>
              <a:buClrTx/>
              <a:buSzTx/>
              <a:buFontTx/>
              <a:buNone/>
              <a:defRPr/>
            </a:pPr>
            <a:r>
              <a:rPr lang="en-US" sz="4000" b="1" dirty="0">
                <a:solidFill>
                  <a:srgbClr val="000066"/>
                </a:solidFill>
                <a:latin typeface="Arial" charset="0"/>
              </a:rPr>
              <a:t>Successful Pond Operations</a:t>
            </a:r>
          </a:p>
          <a:p>
            <a:pPr algn="ctr">
              <a:lnSpc>
                <a:spcPct val="90000"/>
              </a:lnSpc>
              <a:spcBef>
                <a:spcPct val="0"/>
              </a:spcBef>
              <a:buClrTx/>
              <a:buSzTx/>
              <a:buFontTx/>
              <a:buNone/>
              <a:defRPr/>
            </a:pPr>
            <a:endParaRPr lang="en-US" sz="1600" b="1" dirty="0">
              <a:solidFill>
                <a:schemeClr val="tx2"/>
              </a:solidFill>
              <a:latin typeface="Arial" charset="0"/>
            </a:endParaRPr>
          </a:p>
          <a:p>
            <a:pPr algn="ctr">
              <a:lnSpc>
                <a:spcPct val="90000"/>
              </a:lnSpc>
              <a:spcBef>
                <a:spcPct val="0"/>
              </a:spcBef>
              <a:buClrTx/>
              <a:buSzTx/>
              <a:buFontTx/>
              <a:buNone/>
              <a:defRPr/>
            </a:pPr>
            <a:r>
              <a:rPr lang="en-US" sz="4000" b="1" dirty="0">
                <a:solidFill>
                  <a:srgbClr val="009933"/>
                </a:solidFill>
                <a:latin typeface="Arial" charset="0"/>
              </a:rPr>
              <a:t>… Fun, Organization, Precepts and Communication are Key</a:t>
            </a:r>
          </a:p>
        </p:txBody>
      </p:sp>
      <p:graphicFrame>
        <p:nvGraphicFramePr>
          <p:cNvPr id="1026" name="Object 4"/>
          <p:cNvGraphicFramePr>
            <a:graphicFrameLocks noChangeAspect="1"/>
          </p:cNvGraphicFramePr>
          <p:nvPr/>
        </p:nvGraphicFramePr>
        <p:xfrm>
          <a:off x="1447800" y="1371600"/>
          <a:ext cx="7277100" cy="152400"/>
        </p:xfrm>
        <a:graphic>
          <a:graphicData uri="http://schemas.openxmlformats.org/presentationml/2006/ole">
            <mc:AlternateContent xmlns:mc="http://schemas.openxmlformats.org/markup-compatibility/2006">
              <mc:Choice xmlns:v="urn:schemas-microsoft-com:vml" Requires="v">
                <p:oleObj spid="_x0000_s2057" name="Document" r:id="rId4" imgW="7267680" imgH="171360" progId="Word.Document.8">
                  <p:embed/>
                </p:oleObj>
              </mc:Choice>
              <mc:Fallback>
                <p:oleObj name="Document" r:id="rId4" imgW="7267680" imgH="17136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1371600"/>
                        <a:ext cx="7277100" cy="15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9" name="Text Box 5"/>
          <p:cNvSpPr txBox="1">
            <a:spLocks noChangeArrowheads="1"/>
          </p:cNvSpPr>
          <p:nvPr/>
        </p:nvSpPr>
        <p:spPr bwMode="auto">
          <a:xfrm>
            <a:off x="381000" y="381000"/>
            <a:ext cx="8382000" cy="1200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gn="r">
              <a:lnSpc>
                <a:spcPct val="100000"/>
              </a:lnSpc>
              <a:spcBef>
                <a:spcPct val="50000"/>
              </a:spcBef>
            </a:pPr>
            <a:r>
              <a:rPr lang="en-US" altLang="en-US" sz="3600" b="1" i="1" dirty="0">
                <a:solidFill>
                  <a:srgbClr val="000066"/>
                </a:solidFill>
                <a:latin typeface="Arial" panose="020B0604020202020204" pitchFamily="34" charset="0"/>
              </a:rPr>
              <a:t>Blue Goose International                         Pond Operations Training </a:t>
            </a:r>
          </a:p>
        </p:txBody>
      </p:sp>
      <p:sp>
        <p:nvSpPr>
          <p:cNvPr id="4" name="Footer Placeholder 3"/>
          <p:cNvSpPr>
            <a:spLocks noGrp="1"/>
          </p:cNvSpPr>
          <p:nvPr>
            <p:ph type="ftr" sz="quarter" idx="10"/>
          </p:nvPr>
        </p:nvSpPr>
        <p:spPr/>
        <p:txBody>
          <a:bodyPr/>
          <a:lstStyle/>
          <a:p>
            <a:pPr>
              <a:defRPr/>
            </a:pPr>
            <a:r>
              <a:rPr lang="en-US" dirty="0"/>
              <a:t>Honorable Order of the Blue Goose International </a:t>
            </a:r>
          </a:p>
        </p:txBody>
      </p:sp>
      <p:sp>
        <p:nvSpPr>
          <p:cNvPr id="5" name="Slide Number Placeholder 4"/>
          <p:cNvSpPr>
            <a:spLocks noGrp="1"/>
          </p:cNvSpPr>
          <p:nvPr>
            <p:ph type="sldNum" sz="quarter" idx="11"/>
          </p:nvPr>
        </p:nvSpPr>
        <p:spPr/>
        <p:txBody>
          <a:bodyPr/>
          <a:lstStyle/>
          <a:p>
            <a:r>
              <a:rPr lang="en-US" altLang="en-US"/>
              <a:t>Slide </a:t>
            </a:r>
            <a:fld id="{8D0F8DBA-EB79-4347-9082-7929CF07BC53}" type="slidenum">
              <a:rPr lang="en-US" altLang="en-US" smtClean="0"/>
              <a:pPr/>
              <a:t>24</a:t>
            </a:fld>
            <a:endParaRPr lang="en-US" altLang="en-US"/>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7178" y="343038"/>
            <a:ext cx="2158730" cy="2209524"/>
          </a:xfrm>
          <a:prstGeom prst="rect">
            <a:avLst/>
          </a:prstGeom>
        </p:spPr>
      </p:pic>
    </p:spTree>
    <p:extLst>
      <p:ext uri="{BB962C8B-B14F-4D97-AF65-F5344CB8AC3E}">
        <p14:creationId xmlns:p14="http://schemas.microsoft.com/office/powerpoint/2010/main" val="321676987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pPr algn="ctr"/>
            <a:r>
              <a:rPr lang="en-US" altLang="en-US" dirty="0">
                <a:solidFill>
                  <a:srgbClr val="000066"/>
                </a:solidFill>
              </a:rPr>
              <a:t>Historical Overview </a:t>
            </a:r>
          </a:p>
        </p:txBody>
      </p:sp>
      <p:sp>
        <p:nvSpPr>
          <p:cNvPr id="5127" name="Text Box 5"/>
          <p:cNvSpPr txBox="1">
            <a:spLocks noChangeArrowheads="1"/>
          </p:cNvSpPr>
          <p:nvPr/>
        </p:nvSpPr>
        <p:spPr bwMode="auto">
          <a:xfrm>
            <a:off x="609600" y="1595437"/>
            <a:ext cx="3200400" cy="5786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gn="ctr">
              <a:lnSpc>
                <a:spcPct val="100000"/>
              </a:lnSpc>
              <a:spcBef>
                <a:spcPct val="0"/>
              </a:spcBef>
            </a:pPr>
            <a:endParaRPr lang="en-US" altLang="en-US" sz="1000" b="1" dirty="0">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The weather in June 1906 was cold and rainy.  Adding to the gloom was the occurrence of the San Francisco earthquake two months earlier.  Many in the fire insurance business of the time believed that this earthquake spelled the end of the insurance business in the United States.  </a:t>
            </a:r>
          </a:p>
          <a:p>
            <a:pPr algn="ctr">
              <a:lnSpc>
                <a:spcPct val="100000"/>
              </a:lnSpc>
              <a:spcBef>
                <a:spcPct val="0"/>
              </a:spcBef>
            </a:pPr>
            <a:endParaRPr lang="en-US" altLang="en-US" sz="2000" b="1" dirty="0">
              <a:solidFill>
                <a:srgbClr val="000066"/>
              </a:solidFill>
              <a:latin typeface="Arial" panose="020B0604020202020204" pitchFamily="34" charset="0"/>
            </a:endParaRPr>
          </a:p>
          <a:p>
            <a:pPr algn="ctr">
              <a:lnSpc>
                <a:spcPct val="100000"/>
              </a:lnSpc>
              <a:spcBef>
                <a:spcPct val="0"/>
              </a:spcBef>
            </a:pPr>
            <a:endParaRPr lang="en-US" altLang="en-US" sz="2000" b="1" dirty="0">
              <a:solidFill>
                <a:srgbClr val="000066"/>
              </a:solidFill>
              <a:latin typeface="Arial" panose="020B0604020202020204" pitchFamily="34" charset="0"/>
            </a:endParaRPr>
          </a:p>
          <a:p>
            <a:pPr algn="ctr">
              <a:lnSpc>
                <a:spcPct val="100000"/>
              </a:lnSpc>
              <a:spcBef>
                <a:spcPct val="0"/>
              </a:spcBef>
            </a:pPr>
            <a:endParaRPr lang="en-US" altLang="en-US" sz="2000" b="1" dirty="0">
              <a:solidFill>
                <a:srgbClr val="000066"/>
              </a:solidFill>
              <a:latin typeface="Arial" panose="020B0604020202020204" pitchFamily="34" charset="0"/>
            </a:endParaRPr>
          </a:p>
          <a:p>
            <a:pPr algn="ctr">
              <a:lnSpc>
                <a:spcPct val="100000"/>
              </a:lnSpc>
              <a:spcBef>
                <a:spcPct val="0"/>
              </a:spcBef>
            </a:pPr>
            <a:endParaRPr lang="en-US" altLang="en-US" sz="2000" b="1" dirty="0">
              <a:solidFill>
                <a:srgbClr val="000066"/>
              </a:solidFill>
              <a:latin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a:t>Slide </a:t>
            </a:r>
            <a:fld id="{DC093266-7BF3-4BA5-88CF-5CE6ADFD87E4}" type="slidenum">
              <a:rPr lang="en-US" altLang="en-US" smtClean="0"/>
              <a:pPr/>
              <a:t>3</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1752600"/>
            <a:ext cx="3505200" cy="20574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5800" y="3962400"/>
            <a:ext cx="3505200" cy="2133600"/>
          </a:xfrm>
          <a:prstGeom prst="rect">
            <a:avLst/>
          </a:prstGeom>
        </p:spPr>
      </p:pic>
    </p:spTree>
    <p:extLst>
      <p:ext uri="{BB962C8B-B14F-4D97-AF65-F5344CB8AC3E}">
        <p14:creationId xmlns:p14="http://schemas.microsoft.com/office/powerpoint/2010/main" val="313963879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pPr algn="ctr"/>
            <a:r>
              <a:rPr lang="en-US" altLang="en-US" dirty="0">
                <a:solidFill>
                  <a:srgbClr val="000066"/>
                </a:solidFill>
              </a:rPr>
              <a:t>Historical Overview </a:t>
            </a:r>
          </a:p>
        </p:txBody>
      </p:sp>
      <p:sp>
        <p:nvSpPr>
          <p:cNvPr id="5127" name="Text Box 5"/>
          <p:cNvSpPr txBox="1">
            <a:spLocks noChangeArrowheads="1"/>
          </p:cNvSpPr>
          <p:nvPr/>
        </p:nvSpPr>
        <p:spPr bwMode="auto">
          <a:xfrm>
            <a:off x="609600" y="1595437"/>
            <a:ext cx="8153400" cy="517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gn="ctr">
              <a:lnSpc>
                <a:spcPct val="100000"/>
              </a:lnSpc>
              <a:spcBef>
                <a:spcPct val="0"/>
              </a:spcBef>
            </a:pPr>
            <a:endParaRPr lang="en-US" altLang="en-US" sz="1000" b="1" dirty="0">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Yet, despite the gloomy weather and despair over the San Francisco earthquake and resulting fires, the founders of the Blue Goose started a new fraternal organization that was formed from a desire to promote the ideals of Charity, “</a:t>
            </a:r>
            <a:r>
              <a:rPr lang="en-US" altLang="en-US" sz="2000" b="1" dirty="0" err="1">
                <a:solidFill>
                  <a:srgbClr val="000066"/>
                </a:solidFill>
                <a:latin typeface="Arial" panose="020B0604020202020204" pitchFamily="34" charset="0"/>
              </a:rPr>
              <a:t>Goodfellowship</a:t>
            </a:r>
            <a:r>
              <a:rPr lang="en-US" altLang="en-US" sz="2000" b="1" dirty="0">
                <a:solidFill>
                  <a:srgbClr val="000066"/>
                </a:solidFill>
                <a:latin typeface="Arial" panose="020B0604020202020204" pitchFamily="34" charset="0"/>
              </a:rPr>
              <a:t>” and acts of Benevolence as the primary objects for the young Order.  </a:t>
            </a:r>
          </a:p>
          <a:p>
            <a:pPr algn="ctr">
              <a:lnSpc>
                <a:spcPct val="100000"/>
              </a:lnSpc>
              <a:spcBef>
                <a:spcPct val="0"/>
              </a:spcBef>
            </a:pPr>
            <a:endParaRPr lang="en-US" altLang="en-US" sz="20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After much discussion, the founders decided upon the name of the Ancient and Honorable Order of the Blue Goose.  </a:t>
            </a:r>
          </a:p>
          <a:p>
            <a:pPr algn="ctr">
              <a:lnSpc>
                <a:spcPct val="100000"/>
              </a:lnSpc>
              <a:spcBef>
                <a:spcPct val="0"/>
              </a:spcBef>
            </a:pPr>
            <a:endParaRPr lang="en-US" altLang="en-US" sz="20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Then, after many new Ponds joined the organization including many from across Canada, the Blue Goose changed its name to Honorable Order of the Blue Goose International in 1928.</a:t>
            </a:r>
          </a:p>
          <a:p>
            <a:pPr algn="ctr">
              <a:lnSpc>
                <a:spcPct val="100000"/>
              </a:lnSpc>
              <a:spcBef>
                <a:spcPct val="0"/>
              </a:spcBef>
            </a:pPr>
            <a:endParaRPr lang="en-US" altLang="en-US" sz="2000" b="1" dirty="0">
              <a:solidFill>
                <a:srgbClr val="000066"/>
              </a:solidFill>
              <a:latin typeface="Arial" panose="020B0604020202020204" pitchFamily="34" charset="0"/>
            </a:endParaRPr>
          </a:p>
          <a:p>
            <a:pPr algn="ctr">
              <a:lnSpc>
                <a:spcPct val="100000"/>
              </a:lnSpc>
              <a:spcBef>
                <a:spcPct val="0"/>
              </a:spcBef>
            </a:pPr>
            <a:endParaRPr lang="en-US" altLang="en-US" sz="2000" b="1" dirty="0">
              <a:solidFill>
                <a:srgbClr val="000066"/>
              </a:solidFill>
              <a:latin typeface="Arial" panose="020B0604020202020204" pitchFamily="34" charset="0"/>
            </a:endParaRPr>
          </a:p>
          <a:p>
            <a:pPr algn="ctr">
              <a:lnSpc>
                <a:spcPct val="100000"/>
              </a:lnSpc>
              <a:spcBef>
                <a:spcPct val="0"/>
              </a:spcBef>
            </a:pPr>
            <a:endParaRPr lang="en-US" altLang="en-US" sz="2000" b="1" dirty="0">
              <a:solidFill>
                <a:srgbClr val="000066"/>
              </a:solidFill>
              <a:latin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a:t>Slide </a:t>
            </a:r>
            <a:fld id="{DC093266-7BF3-4BA5-88CF-5CE6ADFD87E4}" type="slidenum">
              <a:rPr lang="en-US" altLang="en-US" smtClean="0"/>
              <a:pPr/>
              <a:t>4</a:t>
            </a:fld>
            <a:endParaRPr lang="en-US" altLang="en-US"/>
          </a:p>
        </p:txBody>
      </p:sp>
    </p:spTree>
    <p:extLst>
      <p:ext uri="{BB962C8B-B14F-4D97-AF65-F5344CB8AC3E}">
        <p14:creationId xmlns:p14="http://schemas.microsoft.com/office/powerpoint/2010/main" val="80038544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r>
              <a:rPr lang="en-US" altLang="en-US" dirty="0">
                <a:solidFill>
                  <a:srgbClr val="000066"/>
                </a:solidFill>
              </a:rPr>
              <a:t>Blue Goose Founders</a:t>
            </a:r>
          </a:p>
        </p:txBody>
      </p:sp>
      <p:sp>
        <p:nvSpPr>
          <p:cNvPr id="5127" name="Text Box 5"/>
          <p:cNvSpPr txBox="1">
            <a:spLocks noChangeArrowheads="1"/>
          </p:cNvSpPr>
          <p:nvPr/>
        </p:nvSpPr>
        <p:spPr bwMode="auto">
          <a:xfrm>
            <a:off x="609600" y="1595437"/>
            <a:ext cx="3657600" cy="486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gn="ctr">
              <a:lnSpc>
                <a:spcPct val="100000"/>
              </a:lnSpc>
              <a:spcBef>
                <a:spcPct val="0"/>
              </a:spcBef>
            </a:pPr>
            <a:endParaRPr lang="en-US" altLang="en-US" sz="1000" b="1" dirty="0">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The following seven are considered to be the founding members of the Blue Goose:</a:t>
            </a:r>
          </a:p>
          <a:p>
            <a:pPr algn="ctr">
              <a:lnSpc>
                <a:spcPct val="100000"/>
              </a:lnSpc>
              <a:spcBef>
                <a:spcPct val="0"/>
              </a:spcBef>
            </a:pPr>
            <a:endParaRPr lang="en-US" altLang="en-US" sz="20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Walter E. Atwater</a:t>
            </a:r>
          </a:p>
          <a:p>
            <a:pPr algn="ctr">
              <a:lnSpc>
                <a:spcPct val="100000"/>
              </a:lnSpc>
              <a:spcBef>
                <a:spcPct val="0"/>
              </a:spcBef>
            </a:pPr>
            <a:r>
              <a:rPr lang="en-US" altLang="en-US" sz="2000" b="1" dirty="0">
                <a:solidFill>
                  <a:srgbClr val="000066"/>
                </a:solidFill>
                <a:latin typeface="Arial" panose="020B0604020202020204" pitchFamily="34" charset="0"/>
              </a:rPr>
              <a:t>William E. Golden</a:t>
            </a:r>
          </a:p>
          <a:p>
            <a:pPr algn="ctr">
              <a:lnSpc>
                <a:spcPct val="100000"/>
              </a:lnSpc>
              <a:spcBef>
                <a:spcPct val="0"/>
              </a:spcBef>
            </a:pPr>
            <a:r>
              <a:rPr lang="en-US" altLang="en-US" sz="2000" b="1" dirty="0">
                <a:solidFill>
                  <a:srgbClr val="000066"/>
                </a:solidFill>
                <a:latin typeface="Arial" panose="020B0604020202020204" pitchFamily="34" charset="0"/>
              </a:rPr>
              <a:t>Carl E. Hilbert</a:t>
            </a:r>
          </a:p>
          <a:p>
            <a:pPr algn="ctr">
              <a:lnSpc>
                <a:spcPct val="100000"/>
              </a:lnSpc>
              <a:spcBef>
                <a:spcPct val="0"/>
              </a:spcBef>
            </a:pPr>
            <a:r>
              <a:rPr lang="en-US" altLang="en-US" sz="2000" b="1" dirty="0">
                <a:solidFill>
                  <a:srgbClr val="000066"/>
                </a:solidFill>
                <a:latin typeface="Arial" panose="020B0604020202020204" pitchFamily="34" charset="0"/>
              </a:rPr>
              <a:t>Chas. W. </a:t>
            </a:r>
            <a:r>
              <a:rPr lang="en-US" altLang="en-US" sz="2000" b="1" dirty="0" err="1">
                <a:solidFill>
                  <a:srgbClr val="000066"/>
                </a:solidFill>
                <a:latin typeface="Arial" panose="020B0604020202020204" pitchFamily="34" charset="0"/>
              </a:rPr>
              <a:t>Silkworth</a:t>
            </a:r>
            <a:endParaRPr lang="en-US" altLang="en-US" sz="20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Geo. Heller, Jr. </a:t>
            </a:r>
          </a:p>
          <a:p>
            <a:pPr algn="ctr">
              <a:lnSpc>
                <a:spcPct val="100000"/>
              </a:lnSpc>
              <a:spcBef>
                <a:spcPct val="0"/>
              </a:spcBef>
            </a:pPr>
            <a:r>
              <a:rPr lang="en-US" altLang="en-US" sz="2000" b="1" dirty="0">
                <a:solidFill>
                  <a:srgbClr val="000066"/>
                </a:solidFill>
                <a:latin typeface="Arial" panose="020B0604020202020204" pitchFamily="34" charset="0"/>
              </a:rPr>
              <a:t>Lloyd S. Wallace</a:t>
            </a:r>
          </a:p>
          <a:p>
            <a:pPr algn="ctr">
              <a:lnSpc>
                <a:spcPct val="100000"/>
              </a:lnSpc>
              <a:spcBef>
                <a:spcPct val="0"/>
              </a:spcBef>
            </a:pPr>
            <a:r>
              <a:rPr lang="en-US" altLang="en-US" sz="2000" b="1" dirty="0">
                <a:solidFill>
                  <a:srgbClr val="000066"/>
                </a:solidFill>
                <a:latin typeface="Arial" panose="020B0604020202020204" pitchFamily="34" charset="0"/>
              </a:rPr>
              <a:t>George A. Roberts</a:t>
            </a:r>
          </a:p>
          <a:p>
            <a:pPr algn="ctr">
              <a:lnSpc>
                <a:spcPct val="100000"/>
              </a:lnSpc>
              <a:spcBef>
                <a:spcPct val="0"/>
              </a:spcBef>
            </a:pPr>
            <a:r>
              <a:rPr lang="en-US" altLang="en-US" sz="2000" b="1" dirty="0">
                <a:solidFill>
                  <a:srgbClr val="000066"/>
                </a:solidFill>
                <a:latin typeface="Arial" panose="020B0604020202020204" pitchFamily="34" charset="0"/>
              </a:rPr>
              <a:t>Frank H. Barney</a:t>
            </a:r>
          </a:p>
          <a:p>
            <a:pPr algn="ctr">
              <a:lnSpc>
                <a:spcPct val="100000"/>
              </a:lnSpc>
              <a:spcBef>
                <a:spcPct val="0"/>
              </a:spcBef>
            </a:pPr>
            <a:endParaRPr lang="en-US" altLang="en-US" sz="2000" b="1" dirty="0">
              <a:solidFill>
                <a:srgbClr val="000066"/>
              </a:solidFill>
              <a:latin typeface="Arial" panose="020B0604020202020204" pitchFamily="34" charset="0"/>
            </a:endParaRPr>
          </a:p>
          <a:p>
            <a:pPr algn="ctr">
              <a:lnSpc>
                <a:spcPct val="100000"/>
              </a:lnSpc>
              <a:spcBef>
                <a:spcPct val="0"/>
              </a:spcBef>
            </a:pPr>
            <a:endParaRPr lang="en-US" altLang="en-US" sz="2000" b="1" dirty="0">
              <a:solidFill>
                <a:srgbClr val="000066"/>
              </a:solidFill>
              <a:latin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a:t>Slide </a:t>
            </a:r>
            <a:fld id="{DC093266-7BF3-4BA5-88CF-5CE6ADFD87E4}" type="slidenum">
              <a:rPr lang="en-US" altLang="en-US" smtClean="0"/>
              <a:pPr/>
              <a:t>5</a:t>
            </a:fld>
            <a:endParaRPr lang="en-US" altLang="en-US"/>
          </a:p>
        </p:txBody>
      </p:sp>
      <p:sp>
        <p:nvSpPr>
          <p:cNvPr id="6" name="TextBox 5"/>
          <p:cNvSpPr txBox="1"/>
          <p:nvPr/>
        </p:nvSpPr>
        <p:spPr>
          <a:xfrm>
            <a:off x="4495800" y="2819400"/>
            <a:ext cx="3733800" cy="3170099"/>
          </a:xfrm>
          <a:prstGeom prst="rect">
            <a:avLst/>
          </a:prstGeom>
          <a:noFill/>
        </p:spPr>
        <p:txBody>
          <a:bodyPr wrap="square" rtlCol="0">
            <a:spAutoFit/>
          </a:bodyPr>
          <a:lstStyle/>
          <a:p>
            <a:pPr algn="ctr">
              <a:lnSpc>
                <a:spcPct val="100000"/>
              </a:lnSpc>
              <a:spcBef>
                <a:spcPct val="0"/>
              </a:spcBef>
            </a:pPr>
            <a:endParaRPr lang="en-US" altLang="en-US" sz="2000" b="1" dirty="0">
              <a:solidFill>
                <a:srgbClr val="000066"/>
              </a:solidFill>
              <a:latin typeface="Arial" panose="020B0604020202020204" pitchFamily="34" charset="0"/>
            </a:endParaRPr>
          </a:p>
          <a:p>
            <a:pPr algn="ctr">
              <a:lnSpc>
                <a:spcPct val="100000"/>
              </a:lnSpc>
              <a:spcBef>
                <a:spcPct val="0"/>
              </a:spcBef>
            </a:pPr>
            <a:endParaRPr lang="en-US" altLang="en-US" sz="20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These seven men were in attendance at the field men’s meeting in Green Lake, Wisconsin in 1906. </a:t>
            </a:r>
          </a:p>
          <a:p>
            <a:pPr algn="ctr">
              <a:lnSpc>
                <a:spcPct val="100000"/>
              </a:lnSpc>
              <a:spcBef>
                <a:spcPct val="0"/>
              </a:spcBef>
            </a:pPr>
            <a:r>
              <a:rPr lang="en-US" altLang="en-US" sz="2000" b="1" dirty="0">
                <a:solidFill>
                  <a:srgbClr val="000066"/>
                </a:solidFill>
                <a:latin typeface="Arial" panose="020B0604020202020204" pitchFamily="34" charset="0"/>
              </a:rPr>
              <a:t>Roberts and Barney were from the Minneapolis Club and were instrumental in the growth of the order.</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959966"/>
            <a:ext cx="2019300" cy="2266950"/>
          </a:xfrm>
          <a:prstGeom prst="rect">
            <a:avLst/>
          </a:prstGeom>
        </p:spPr>
      </p:pic>
    </p:spTree>
    <p:extLst>
      <p:ext uri="{BB962C8B-B14F-4D97-AF65-F5344CB8AC3E}">
        <p14:creationId xmlns:p14="http://schemas.microsoft.com/office/powerpoint/2010/main" val="340088588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pPr algn="ctr"/>
            <a:r>
              <a:rPr lang="en-US" altLang="en-US" dirty="0">
                <a:solidFill>
                  <a:srgbClr val="000066"/>
                </a:solidFill>
              </a:rPr>
              <a:t>First Grand Nest Officers</a:t>
            </a:r>
          </a:p>
        </p:txBody>
      </p:sp>
      <p:sp>
        <p:nvSpPr>
          <p:cNvPr id="5127" name="Text Box 5"/>
          <p:cNvSpPr txBox="1">
            <a:spLocks noChangeArrowheads="1"/>
          </p:cNvSpPr>
          <p:nvPr/>
        </p:nvSpPr>
        <p:spPr bwMode="auto">
          <a:xfrm>
            <a:off x="609600" y="1595437"/>
            <a:ext cx="4572000" cy="486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gn="ctr">
              <a:lnSpc>
                <a:spcPct val="100000"/>
              </a:lnSpc>
              <a:spcBef>
                <a:spcPct val="0"/>
              </a:spcBef>
            </a:pPr>
            <a:endParaRPr lang="en-US" altLang="en-US" sz="1000" b="1" dirty="0">
              <a:latin typeface="Arial" panose="020B0604020202020204" pitchFamily="34" charset="0"/>
            </a:endParaRPr>
          </a:p>
          <a:p>
            <a:pPr>
              <a:lnSpc>
                <a:spcPct val="100000"/>
              </a:lnSpc>
              <a:spcBef>
                <a:spcPct val="0"/>
              </a:spcBef>
            </a:pPr>
            <a:r>
              <a:rPr lang="en-US" altLang="en-US" sz="2000" b="1" dirty="0">
                <a:solidFill>
                  <a:srgbClr val="000066"/>
                </a:solidFill>
                <a:latin typeface="Arial" panose="020B0604020202020204" pitchFamily="34" charset="0"/>
              </a:rPr>
              <a:t>The first Grand Nest Officers:</a:t>
            </a:r>
          </a:p>
          <a:p>
            <a:pPr>
              <a:lnSpc>
                <a:spcPct val="100000"/>
              </a:lnSpc>
              <a:spcBef>
                <a:spcPct val="0"/>
              </a:spcBef>
            </a:pPr>
            <a:endParaRPr lang="en-US" altLang="en-US" sz="800" b="1" dirty="0">
              <a:solidFill>
                <a:srgbClr val="000066"/>
              </a:solidFill>
              <a:latin typeface="Arial" panose="020B0604020202020204" pitchFamily="34" charset="0"/>
            </a:endParaRPr>
          </a:p>
          <a:p>
            <a:pPr>
              <a:lnSpc>
                <a:spcPct val="100000"/>
              </a:lnSpc>
              <a:spcBef>
                <a:spcPct val="0"/>
              </a:spcBef>
            </a:pPr>
            <a:r>
              <a:rPr lang="en-US" altLang="en-US" sz="2000" b="1" dirty="0">
                <a:solidFill>
                  <a:srgbClr val="000066"/>
                </a:solidFill>
                <a:latin typeface="Arial" panose="020B0604020202020204" pitchFamily="34" charset="0"/>
              </a:rPr>
              <a:t>Most Loyal Grand Gander          </a:t>
            </a:r>
            <a:r>
              <a:rPr lang="en-US" altLang="en-US" sz="2000" b="1" dirty="0">
                <a:solidFill>
                  <a:srgbClr val="C00000"/>
                </a:solidFill>
                <a:latin typeface="Arial" panose="020B0604020202020204" pitchFamily="34" charset="0"/>
              </a:rPr>
              <a:t>Walter E. Atwater</a:t>
            </a:r>
          </a:p>
          <a:p>
            <a:pPr>
              <a:lnSpc>
                <a:spcPct val="100000"/>
              </a:lnSpc>
              <a:spcBef>
                <a:spcPct val="0"/>
              </a:spcBef>
            </a:pPr>
            <a:endParaRPr lang="en-US" altLang="en-US" sz="800" b="1" dirty="0">
              <a:solidFill>
                <a:srgbClr val="000066"/>
              </a:solidFill>
              <a:latin typeface="Arial" panose="020B0604020202020204" pitchFamily="34" charset="0"/>
            </a:endParaRPr>
          </a:p>
          <a:p>
            <a:pPr>
              <a:lnSpc>
                <a:spcPct val="100000"/>
              </a:lnSpc>
              <a:spcBef>
                <a:spcPct val="0"/>
              </a:spcBef>
            </a:pPr>
            <a:r>
              <a:rPr lang="en-US" altLang="en-US" sz="2000" b="1" dirty="0">
                <a:solidFill>
                  <a:srgbClr val="000066"/>
                </a:solidFill>
                <a:latin typeface="Arial" panose="020B0604020202020204" pitchFamily="34" charset="0"/>
              </a:rPr>
              <a:t>His Highness, Supervisor of Flock</a:t>
            </a:r>
          </a:p>
          <a:p>
            <a:pPr>
              <a:lnSpc>
                <a:spcPct val="100000"/>
              </a:lnSpc>
              <a:spcBef>
                <a:spcPct val="0"/>
              </a:spcBef>
            </a:pPr>
            <a:r>
              <a:rPr lang="en-US" altLang="en-US" sz="2000" b="1" dirty="0">
                <a:solidFill>
                  <a:srgbClr val="000066"/>
                </a:solidFill>
                <a:latin typeface="Arial" panose="020B0604020202020204" pitchFamily="34" charset="0"/>
              </a:rPr>
              <a:t>     </a:t>
            </a:r>
            <a:r>
              <a:rPr lang="en-US" altLang="en-US" sz="2000" b="1" dirty="0">
                <a:solidFill>
                  <a:srgbClr val="C00000"/>
                </a:solidFill>
                <a:latin typeface="Arial" panose="020B0604020202020204" pitchFamily="34" charset="0"/>
              </a:rPr>
              <a:t>William E. Golden</a:t>
            </a:r>
          </a:p>
          <a:p>
            <a:pPr>
              <a:lnSpc>
                <a:spcPct val="100000"/>
              </a:lnSpc>
              <a:spcBef>
                <a:spcPct val="0"/>
              </a:spcBef>
            </a:pPr>
            <a:endParaRPr lang="en-US" altLang="en-US" sz="800" b="1" dirty="0">
              <a:solidFill>
                <a:srgbClr val="000066"/>
              </a:solidFill>
              <a:latin typeface="Arial" panose="020B0604020202020204" pitchFamily="34" charset="0"/>
            </a:endParaRPr>
          </a:p>
          <a:p>
            <a:pPr>
              <a:lnSpc>
                <a:spcPct val="100000"/>
              </a:lnSpc>
              <a:spcBef>
                <a:spcPct val="0"/>
              </a:spcBef>
            </a:pPr>
            <a:r>
              <a:rPr lang="en-US" altLang="en-US" sz="2000" b="1" dirty="0">
                <a:solidFill>
                  <a:srgbClr val="000066"/>
                </a:solidFill>
                <a:latin typeface="Arial" panose="020B0604020202020204" pitchFamily="34" charset="0"/>
              </a:rPr>
              <a:t>Grand Custodian of the Goslings</a:t>
            </a:r>
          </a:p>
          <a:p>
            <a:pPr>
              <a:lnSpc>
                <a:spcPct val="100000"/>
              </a:lnSpc>
              <a:spcBef>
                <a:spcPct val="0"/>
              </a:spcBef>
            </a:pPr>
            <a:r>
              <a:rPr lang="en-US" altLang="en-US" sz="2000" b="1" dirty="0">
                <a:solidFill>
                  <a:srgbClr val="000066"/>
                </a:solidFill>
                <a:latin typeface="Arial" panose="020B0604020202020204" pitchFamily="34" charset="0"/>
              </a:rPr>
              <a:t>     </a:t>
            </a:r>
            <a:r>
              <a:rPr lang="en-US" altLang="en-US" sz="2000" b="1" dirty="0">
                <a:solidFill>
                  <a:srgbClr val="C00000"/>
                </a:solidFill>
                <a:latin typeface="Arial" panose="020B0604020202020204" pitchFamily="34" charset="0"/>
              </a:rPr>
              <a:t>W. W. Conklin</a:t>
            </a:r>
          </a:p>
          <a:p>
            <a:pPr>
              <a:lnSpc>
                <a:spcPct val="100000"/>
              </a:lnSpc>
              <a:spcBef>
                <a:spcPct val="0"/>
              </a:spcBef>
            </a:pPr>
            <a:endParaRPr lang="en-US" altLang="en-US" sz="800" b="1" dirty="0">
              <a:solidFill>
                <a:srgbClr val="000066"/>
              </a:solidFill>
              <a:latin typeface="Arial" panose="020B0604020202020204" pitchFamily="34" charset="0"/>
            </a:endParaRPr>
          </a:p>
          <a:p>
            <a:pPr>
              <a:lnSpc>
                <a:spcPct val="100000"/>
              </a:lnSpc>
              <a:spcBef>
                <a:spcPct val="0"/>
              </a:spcBef>
            </a:pPr>
            <a:r>
              <a:rPr lang="en-US" altLang="en-US" sz="2000" b="1" dirty="0">
                <a:solidFill>
                  <a:srgbClr val="000066"/>
                </a:solidFill>
                <a:latin typeface="Arial" panose="020B0604020202020204" pitchFamily="34" charset="0"/>
              </a:rPr>
              <a:t>Grand Wielder of the Goose Quill</a:t>
            </a:r>
          </a:p>
          <a:p>
            <a:pPr>
              <a:lnSpc>
                <a:spcPct val="100000"/>
              </a:lnSpc>
              <a:spcBef>
                <a:spcPct val="0"/>
              </a:spcBef>
            </a:pPr>
            <a:r>
              <a:rPr lang="en-US" altLang="en-US" sz="2000" b="1" dirty="0">
                <a:solidFill>
                  <a:srgbClr val="000066"/>
                </a:solidFill>
                <a:latin typeface="Arial" panose="020B0604020202020204" pitchFamily="34" charset="0"/>
              </a:rPr>
              <a:t>    </a:t>
            </a:r>
            <a:r>
              <a:rPr lang="en-US" altLang="en-US" sz="2000" b="1" dirty="0">
                <a:solidFill>
                  <a:srgbClr val="C00000"/>
                </a:solidFill>
                <a:latin typeface="Arial" panose="020B0604020202020204" pitchFamily="34" charset="0"/>
              </a:rPr>
              <a:t>Geo. Heller, Jr. </a:t>
            </a:r>
          </a:p>
          <a:p>
            <a:pPr>
              <a:lnSpc>
                <a:spcPct val="100000"/>
              </a:lnSpc>
              <a:spcBef>
                <a:spcPct val="0"/>
              </a:spcBef>
            </a:pPr>
            <a:endParaRPr lang="en-US" altLang="en-US" sz="800" b="1" dirty="0">
              <a:solidFill>
                <a:srgbClr val="000066"/>
              </a:solidFill>
              <a:latin typeface="Arial" panose="020B0604020202020204" pitchFamily="34" charset="0"/>
            </a:endParaRPr>
          </a:p>
          <a:p>
            <a:pPr>
              <a:lnSpc>
                <a:spcPct val="100000"/>
              </a:lnSpc>
              <a:spcBef>
                <a:spcPct val="0"/>
              </a:spcBef>
            </a:pPr>
            <a:r>
              <a:rPr lang="en-US" altLang="en-US" sz="2000" b="1" dirty="0">
                <a:solidFill>
                  <a:srgbClr val="000066"/>
                </a:solidFill>
                <a:latin typeface="Arial" panose="020B0604020202020204" pitchFamily="34" charset="0"/>
              </a:rPr>
              <a:t>Grand Keeper of Golden Goose Egg</a:t>
            </a:r>
          </a:p>
          <a:p>
            <a:pPr>
              <a:lnSpc>
                <a:spcPct val="100000"/>
              </a:lnSpc>
              <a:spcBef>
                <a:spcPct val="0"/>
              </a:spcBef>
            </a:pPr>
            <a:r>
              <a:rPr lang="en-US" altLang="en-US" sz="2000" b="1" dirty="0">
                <a:solidFill>
                  <a:srgbClr val="000066"/>
                </a:solidFill>
                <a:latin typeface="Arial" panose="020B0604020202020204" pitchFamily="34" charset="0"/>
              </a:rPr>
              <a:t>    </a:t>
            </a:r>
            <a:r>
              <a:rPr lang="en-US" altLang="en-US" sz="2000" b="1" dirty="0">
                <a:solidFill>
                  <a:srgbClr val="C00000"/>
                </a:solidFill>
                <a:latin typeface="Arial" panose="020B0604020202020204" pitchFamily="34" charset="0"/>
              </a:rPr>
              <a:t>George A. Roberts</a:t>
            </a:r>
          </a:p>
          <a:p>
            <a:pPr algn="ctr">
              <a:lnSpc>
                <a:spcPct val="100000"/>
              </a:lnSpc>
              <a:spcBef>
                <a:spcPct val="0"/>
              </a:spcBef>
            </a:pPr>
            <a:endParaRPr lang="en-US" altLang="en-US" sz="2000" b="1" dirty="0">
              <a:solidFill>
                <a:srgbClr val="000066"/>
              </a:solidFill>
              <a:latin typeface="Arial" panose="020B0604020202020204" pitchFamily="34" charset="0"/>
            </a:endParaRPr>
          </a:p>
          <a:p>
            <a:pPr algn="ctr">
              <a:lnSpc>
                <a:spcPct val="100000"/>
              </a:lnSpc>
              <a:spcBef>
                <a:spcPct val="0"/>
              </a:spcBef>
            </a:pPr>
            <a:endParaRPr lang="en-US" altLang="en-US" sz="2000" b="1" dirty="0">
              <a:solidFill>
                <a:srgbClr val="000066"/>
              </a:solidFill>
              <a:latin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a:t>Slide </a:t>
            </a:r>
            <a:fld id="{DC093266-7BF3-4BA5-88CF-5CE6ADFD87E4}" type="slidenum">
              <a:rPr lang="en-US" altLang="en-US" smtClean="0"/>
              <a:pPr/>
              <a:t>6</a:t>
            </a:fld>
            <a:endParaRPr lang="en-US" alt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0" y="2057400"/>
            <a:ext cx="3065930" cy="2971800"/>
          </a:xfrm>
          <a:prstGeom prst="rect">
            <a:avLst/>
          </a:prstGeom>
        </p:spPr>
      </p:pic>
    </p:spTree>
    <p:extLst>
      <p:ext uri="{BB962C8B-B14F-4D97-AF65-F5344CB8AC3E}">
        <p14:creationId xmlns:p14="http://schemas.microsoft.com/office/powerpoint/2010/main" val="161750090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pPr algn="ctr"/>
            <a:r>
              <a:rPr lang="en-US" altLang="en-US" dirty="0">
                <a:solidFill>
                  <a:srgbClr val="000066"/>
                </a:solidFill>
              </a:rPr>
              <a:t>Secrets and Ceremonies</a:t>
            </a:r>
          </a:p>
        </p:txBody>
      </p:sp>
      <p:sp>
        <p:nvSpPr>
          <p:cNvPr id="5127" name="Text Box 5"/>
          <p:cNvSpPr txBox="1">
            <a:spLocks noChangeArrowheads="1"/>
          </p:cNvSpPr>
          <p:nvPr/>
        </p:nvSpPr>
        <p:spPr bwMode="auto">
          <a:xfrm>
            <a:off x="609600" y="1595437"/>
            <a:ext cx="8153400" cy="486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gn="ctr">
              <a:lnSpc>
                <a:spcPct val="100000"/>
              </a:lnSpc>
              <a:spcBef>
                <a:spcPct val="0"/>
              </a:spcBef>
            </a:pPr>
            <a:endParaRPr lang="en-US" altLang="en-US" sz="1000" b="1" dirty="0">
              <a:latin typeface="Arial" panose="020B0604020202020204" pitchFamily="34" charset="0"/>
            </a:endParaRPr>
          </a:p>
          <a:p>
            <a:pPr>
              <a:lnSpc>
                <a:spcPct val="100000"/>
              </a:lnSpc>
              <a:spcBef>
                <a:spcPct val="0"/>
              </a:spcBef>
            </a:pPr>
            <a:r>
              <a:rPr lang="en-US" altLang="en-US" sz="2000" b="1" dirty="0">
                <a:solidFill>
                  <a:srgbClr val="000066"/>
                </a:solidFill>
                <a:latin typeface="Arial" panose="020B0604020202020204" pitchFamily="34" charset="0"/>
              </a:rPr>
              <a:t>From the beginning of its history, the Blue Goose has had a watchword or secret password, which is “__________” and a secret salutation.  </a:t>
            </a:r>
          </a:p>
          <a:p>
            <a:pPr>
              <a:lnSpc>
                <a:spcPct val="100000"/>
              </a:lnSpc>
              <a:spcBef>
                <a:spcPct val="0"/>
              </a:spcBef>
            </a:pPr>
            <a:endParaRPr lang="en-US" altLang="en-US" sz="2000" b="1" dirty="0">
              <a:solidFill>
                <a:srgbClr val="000066"/>
              </a:solidFill>
              <a:latin typeface="Arial" panose="020B0604020202020204" pitchFamily="34" charset="0"/>
            </a:endParaRPr>
          </a:p>
          <a:p>
            <a:pPr>
              <a:lnSpc>
                <a:spcPct val="100000"/>
              </a:lnSpc>
              <a:spcBef>
                <a:spcPct val="0"/>
              </a:spcBef>
            </a:pPr>
            <a:r>
              <a:rPr lang="en-US" altLang="en-US" sz="2000" b="1" dirty="0">
                <a:solidFill>
                  <a:srgbClr val="000066"/>
                </a:solidFill>
                <a:latin typeface="Arial" panose="020B0604020202020204" pitchFamily="34" charset="0"/>
              </a:rPr>
              <a:t>The ceremonies of the Blue Goose, which also date back to the beginnings of our history, include the following:</a:t>
            </a:r>
          </a:p>
          <a:p>
            <a:pPr>
              <a:lnSpc>
                <a:spcPct val="100000"/>
              </a:lnSpc>
              <a:spcBef>
                <a:spcPct val="0"/>
              </a:spcBef>
            </a:pPr>
            <a:endParaRPr lang="en-US" altLang="en-US" sz="2000" b="1" dirty="0">
              <a:solidFill>
                <a:srgbClr val="000066"/>
              </a:solidFill>
              <a:latin typeface="Arial" panose="020B0604020202020204" pitchFamily="34" charset="0"/>
            </a:endParaRPr>
          </a:p>
          <a:p>
            <a:pPr>
              <a:lnSpc>
                <a:spcPct val="100000"/>
              </a:lnSpc>
              <a:spcBef>
                <a:spcPct val="0"/>
              </a:spcBef>
            </a:pPr>
            <a:r>
              <a:rPr lang="en-US" altLang="en-US" sz="2000" b="1" dirty="0">
                <a:solidFill>
                  <a:srgbClr val="000066"/>
                </a:solidFill>
                <a:latin typeface="Arial" panose="020B0604020202020204" pitchFamily="34" charset="0"/>
              </a:rPr>
              <a:t>Membership Initiation (used to say that you were “initiated into the inner circle”)</a:t>
            </a:r>
          </a:p>
          <a:p>
            <a:pPr>
              <a:lnSpc>
                <a:spcPct val="100000"/>
              </a:lnSpc>
              <a:spcBef>
                <a:spcPct val="0"/>
              </a:spcBef>
            </a:pPr>
            <a:endParaRPr lang="en-US" altLang="en-US" sz="2000" b="1" dirty="0">
              <a:solidFill>
                <a:srgbClr val="000066"/>
              </a:solidFill>
              <a:latin typeface="Arial" panose="020B0604020202020204" pitchFamily="34" charset="0"/>
            </a:endParaRPr>
          </a:p>
          <a:p>
            <a:pPr>
              <a:lnSpc>
                <a:spcPct val="100000"/>
              </a:lnSpc>
              <a:spcBef>
                <a:spcPct val="0"/>
              </a:spcBef>
            </a:pPr>
            <a:r>
              <a:rPr lang="en-US" altLang="en-US" sz="2000" b="1" dirty="0">
                <a:solidFill>
                  <a:srgbClr val="000066"/>
                </a:solidFill>
                <a:latin typeface="Arial" panose="020B0604020202020204" pitchFamily="34" charset="0"/>
              </a:rPr>
              <a:t>Memorial Service (traditionally finishes with the phrase, “Honored, Departed Gander, we Salute You and Greet You in the Silent Hall of Memory … Hail, Friend and Farewell”)</a:t>
            </a:r>
          </a:p>
          <a:p>
            <a:pPr>
              <a:lnSpc>
                <a:spcPct val="100000"/>
              </a:lnSpc>
              <a:spcBef>
                <a:spcPct val="0"/>
              </a:spcBef>
            </a:pPr>
            <a:endParaRPr lang="en-US" altLang="en-US" sz="2000" b="1" dirty="0">
              <a:solidFill>
                <a:srgbClr val="000066"/>
              </a:solidFill>
              <a:latin typeface="Arial" panose="020B0604020202020204" pitchFamily="34" charset="0"/>
            </a:endParaRPr>
          </a:p>
          <a:p>
            <a:pPr>
              <a:lnSpc>
                <a:spcPct val="100000"/>
              </a:lnSpc>
              <a:spcBef>
                <a:spcPct val="0"/>
              </a:spcBef>
            </a:pPr>
            <a:r>
              <a:rPr lang="en-US" altLang="en-US" sz="2000" b="1" dirty="0">
                <a:solidFill>
                  <a:srgbClr val="000066"/>
                </a:solidFill>
                <a:latin typeface="Arial" panose="020B0604020202020204" pitchFamily="34" charset="0"/>
              </a:rPr>
              <a:t>Installation of Officers </a:t>
            </a: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a:t>Slide </a:t>
            </a:r>
            <a:fld id="{DC093266-7BF3-4BA5-88CF-5CE6ADFD87E4}" type="slidenum">
              <a:rPr lang="en-US" altLang="en-US" smtClean="0"/>
              <a:pPr/>
              <a:t>7</a:t>
            </a:fld>
            <a:endParaRPr lang="en-US" altLang="en-US"/>
          </a:p>
        </p:txBody>
      </p:sp>
    </p:spTree>
    <p:extLst>
      <p:ext uri="{BB962C8B-B14F-4D97-AF65-F5344CB8AC3E}">
        <p14:creationId xmlns:p14="http://schemas.microsoft.com/office/powerpoint/2010/main" val="381812609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pPr algn="ctr"/>
            <a:r>
              <a:rPr lang="en-US" altLang="en-US" dirty="0">
                <a:solidFill>
                  <a:srgbClr val="000066"/>
                </a:solidFill>
              </a:rPr>
              <a:t>Structural Overview </a:t>
            </a:r>
          </a:p>
        </p:txBody>
      </p:sp>
      <p:sp>
        <p:nvSpPr>
          <p:cNvPr id="5127" name="Text Box 5"/>
          <p:cNvSpPr txBox="1">
            <a:spLocks noChangeArrowheads="1"/>
          </p:cNvSpPr>
          <p:nvPr/>
        </p:nvSpPr>
        <p:spPr bwMode="auto">
          <a:xfrm>
            <a:off x="609600" y="1595437"/>
            <a:ext cx="8001000" cy="5082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gn="ctr">
              <a:lnSpc>
                <a:spcPct val="100000"/>
              </a:lnSpc>
              <a:spcBef>
                <a:spcPct val="0"/>
              </a:spcBef>
            </a:pPr>
            <a:endParaRPr lang="en-US" altLang="en-US" sz="1000" b="1" dirty="0">
              <a:latin typeface="Arial" panose="020B0604020202020204" pitchFamily="34" charset="0"/>
            </a:endParaRPr>
          </a:p>
          <a:p>
            <a:pPr algn="ctr">
              <a:lnSpc>
                <a:spcPct val="100000"/>
              </a:lnSpc>
              <a:spcBef>
                <a:spcPct val="0"/>
              </a:spcBef>
            </a:pPr>
            <a:r>
              <a:rPr lang="en-US" altLang="en-US" sz="2400" b="1" dirty="0">
                <a:latin typeface="Arial" panose="020B0604020202020204" pitchFamily="34" charset="0"/>
              </a:rPr>
              <a:t>Grand Nest </a:t>
            </a:r>
          </a:p>
          <a:p>
            <a:pPr algn="ctr">
              <a:lnSpc>
                <a:spcPct val="100000"/>
              </a:lnSpc>
              <a:spcBef>
                <a:spcPct val="0"/>
              </a:spcBef>
            </a:pPr>
            <a:r>
              <a:rPr lang="en-US" altLang="en-US" sz="2000" b="1" dirty="0">
                <a:solidFill>
                  <a:srgbClr val="000066"/>
                </a:solidFill>
                <a:latin typeface="Arial" panose="020B0604020202020204" pitchFamily="34" charset="0"/>
              </a:rPr>
              <a:t>Made up of all of the chapters or Ponds within the Order.  The Ponds are represented  by their delegates to the Grand Nest Conventions.  Amendments to the Constitution and Bylaws of the  Honorable Order of Blue Goose International are voted on by the Grand Nest Delegates.  </a:t>
            </a:r>
          </a:p>
          <a:p>
            <a:pPr algn="ctr">
              <a:lnSpc>
                <a:spcPct val="100000"/>
              </a:lnSpc>
              <a:spcBef>
                <a:spcPct val="0"/>
              </a:spcBef>
            </a:pPr>
            <a:endParaRPr lang="en-US" altLang="en-US" sz="1000" b="1" dirty="0">
              <a:solidFill>
                <a:srgbClr val="000066"/>
              </a:solidFill>
              <a:latin typeface="Arial" panose="020B0604020202020204" pitchFamily="34" charset="0"/>
            </a:endParaRPr>
          </a:p>
          <a:p>
            <a:pPr algn="ctr">
              <a:lnSpc>
                <a:spcPct val="105000"/>
              </a:lnSpc>
              <a:spcBef>
                <a:spcPct val="0"/>
              </a:spcBef>
            </a:pPr>
            <a:r>
              <a:rPr lang="en-US" altLang="en-US" sz="2400" b="1" dirty="0">
                <a:latin typeface="Arial" panose="020B0604020202020204" pitchFamily="34" charset="0"/>
              </a:rPr>
              <a:t>Central Region of Ponds </a:t>
            </a:r>
          </a:p>
          <a:p>
            <a:pPr algn="ctr">
              <a:lnSpc>
                <a:spcPct val="105000"/>
              </a:lnSpc>
              <a:spcBef>
                <a:spcPct val="0"/>
              </a:spcBef>
            </a:pPr>
            <a:r>
              <a:rPr lang="en-US" altLang="en-US" sz="2000" b="1" dirty="0">
                <a:solidFill>
                  <a:srgbClr val="000066"/>
                </a:solidFill>
                <a:latin typeface="Arial" panose="020B0604020202020204" pitchFamily="34" charset="0"/>
              </a:rPr>
              <a:t>Made up of Ponds in Midwest States of the USA.</a:t>
            </a:r>
          </a:p>
          <a:p>
            <a:pPr algn="ctr">
              <a:lnSpc>
                <a:spcPct val="100000"/>
              </a:lnSpc>
              <a:spcBef>
                <a:spcPct val="0"/>
              </a:spcBef>
            </a:pPr>
            <a:endParaRPr lang="en-US" altLang="en-US" sz="1000" b="1" u="sng" dirty="0">
              <a:solidFill>
                <a:srgbClr val="009933"/>
              </a:solidFill>
              <a:latin typeface="Arial" panose="020B0604020202020204" pitchFamily="34" charset="0"/>
            </a:endParaRPr>
          </a:p>
          <a:p>
            <a:pPr algn="ctr">
              <a:lnSpc>
                <a:spcPct val="100000"/>
              </a:lnSpc>
              <a:spcBef>
                <a:spcPct val="0"/>
              </a:spcBef>
            </a:pPr>
            <a:r>
              <a:rPr lang="en-US" altLang="en-US" sz="2400" b="1" dirty="0">
                <a:latin typeface="Arial" panose="020B0604020202020204" pitchFamily="34" charset="0"/>
              </a:rPr>
              <a:t>Local Pond or Chapter</a:t>
            </a:r>
          </a:p>
          <a:p>
            <a:pPr algn="ctr">
              <a:lnSpc>
                <a:spcPct val="100000"/>
              </a:lnSpc>
              <a:spcBef>
                <a:spcPct val="0"/>
              </a:spcBef>
            </a:pPr>
            <a:r>
              <a:rPr lang="en-US" altLang="en-US" sz="2000" b="1" dirty="0">
                <a:solidFill>
                  <a:srgbClr val="000066"/>
                </a:solidFill>
                <a:latin typeface="Arial" panose="020B0604020202020204" pitchFamily="34" charset="0"/>
              </a:rPr>
              <a:t>Composed of members (called Ganders) who participate in the local work of the Order, which is to give back to the community (Charity), each other (Fellowship) and themselves (Character).  </a:t>
            </a:r>
          </a:p>
          <a:p>
            <a:pPr algn="ctr">
              <a:lnSpc>
                <a:spcPct val="100000"/>
              </a:lnSpc>
              <a:spcBef>
                <a:spcPct val="0"/>
              </a:spcBef>
            </a:pPr>
            <a:endParaRPr lang="en-US" altLang="en-US" sz="2000" b="1" dirty="0">
              <a:solidFill>
                <a:srgbClr val="000066"/>
              </a:solidFill>
              <a:latin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a:t>Slide </a:t>
            </a:r>
            <a:fld id="{DC093266-7BF3-4BA5-88CF-5CE6ADFD87E4}" type="slidenum">
              <a:rPr lang="en-US" altLang="en-US" smtClean="0"/>
              <a:pPr/>
              <a:t>8</a:t>
            </a:fld>
            <a:endParaRPr lang="en-US" altLang="en-US"/>
          </a:p>
        </p:txBody>
      </p:sp>
    </p:spTree>
    <p:extLst>
      <p:ext uri="{BB962C8B-B14F-4D97-AF65-F5344CB8AC3E}">
        <p14:creationId xmlns:p14="http://schemas.microsoft.com/office/powerpoint/2010/main" val="329819003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p:cNvSpPr txBox="1">
            <a:spLocks noGrp="1"/>
          </p:cNvSpPr>
          <p:nvPr/>
        </p:nvSpPr>
        <p:spPr bwMode="auto">
          <a:xfrm>
            <a:off x="3810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nSpc>
                <a:spcPct val="100000"/>
              </a:lnSpc>
              <a:spcBef>
                <a:spcPct val="0"/>
              </a:spcBef>
              <a:buClrTx/>
              <a:buSzTx/>
              <a:buFontTx/>
              <a:buNone/>
            </a:pPr>
            <a:endParaRPr lang="en-US" altLang="en-US" sz="1400">
              <a:latin typeface="Arial" panose="020B0604020202020204" pitchFamily="34" charset="0"/>
            </a:endParaRPr>
          </a:p>
          <a:p>
            <a:pPr>
              <a:lnSpc>
                <a:spcPct val="100000"/>
              </a:lnSpc>
              <a:spcBef>
                <a:spcPct val="0"/>
              </a:spcBef>
              <a:buClrTx/>
              <a:buSzTx/>
              <a:buFontTx/>
              <a:buNone/>
            </a:pPr>
            <a:endParaRPr lang="en-US" altLang="en-US" sz="1400">
              <a:latin typeface="Arial" panose="020B0604020202020204" pitchFamily="34" charset="0"/>
            </a:endParaRPr>
          </a:p>
        </p:txBody>
      </p:sp>
      <p:sp>
        <p:nvSpPr>
          <p:cNvPr id="5126" name="Rectangle 2"/>
          <p:cNvSpPr>
            <a:spLocks noGrp="1" noChangeArrowheads="1"/>
          </p:cNvSpPr>
          <p:nvPr>
            <p:ph type="title"/>
          </p:nvPr>
        </p:nvSpPr>
        <p:spPr>
          <a:xfrm>
            <a:off x="514350" y="266700"/>
            <a:ext cx="8324850" cy="1104900"/>
          </a:xfrm>
        </p:spPr>
        <p:txBody>
          <a:bodyPr/>
          <a:lstStyle/>
          <a:p>
            <a:pPr algn="ctr"/>
            <a:r>
              <a:rPr lang="en-US" altLang="en-US" dirty="0">
                <a:solidFill>
                  <a:srgbClr val="000066"/>
                </a:solidFill>
              </a:rPr>
              <a:t>Membership Qualifications</a:t>
            </a:r>
          </a:p>
        </p:txBody>
      </p:sp>
      <p:sp>
        <p:nvSpPr>
          <p:cNvPr id="5127" name="Text Box 5"/>
          <p:cNvSpPr txBox="1">
            <a:spLocks noChangeArrowheads="1"/>
          </p:cNvSpPr>
          <p:nvPr/>
        </p:nvSpPr>
        <p:spPr bwMode="auto">
          <a:xfrm>
            <a:off x="609600" y="1595437"/>
            <a:ext cx="8001000" cy="4894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342900" indent="-342900">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6pPr>
            <a:lvl7pPr marL="29718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7pPr>
            <a:lvl8pPr marL="34290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8pPr>
            <a:lvl9pPr marL="3886200" indent="-228600" eaLnBrk="0" fontAlgn="base" hangingPunct="0">
              <a:lnSpc>
                <a:spcPct val="200000"/>
              </a:lnSpc>
              <a:spcBef>
                <a:spcPct val="20000"/>
              </a:spcBef>
              <a:spcAft>
                <a:spcPct val="0"/>
              </a:spcAft>
              <a:buClr>
                <a:schemeClr val="bg2"/>
              </a:buClr>
              <a:buSzPct val="75000"/>
              <a:buFont typeface="Monotype Sorts" pitchFamily="2" charset="2"/>
              <a:defRPr sz="2800">
                <a:solidFill>
                  <a:schemeClr val="tx1"/>
                </a:solidFill>
                <a:latin typeface="Times New Roman" panose="02020603050405020304" pitchFamily="18" charset="0"/>
              </a:defRPr>
            </a:lvl9pPr>
          </a:lstStyle>
          <a:p>
            <a:pPr algn="ctr">
              <a:lnSpc>
                <a:spcPct val="100000"/>
              </a:lnSpc>
              <a:spcBef>
                <a:spcPct val="0"/>
              </a:spcBef>
            </a:pPr>
            <a:r>
              <a:rPr lang="en-US" altLang="en-US" sz="2400" b="1" dirty="0">
                <a:latin typeface="Arial" panose="020B0604020202020204" pitchFamily="34" charset="0"/>
              </a:rPr>
              <a:t>Local Pond or Chapter</a:t>
            </a:r>
          </a:p>
          <a:p>
            <a:pPr algn="ctr">
              <a:lnSpc>
                <a:spcPct val="100000"/>
              </a:lnSpc>
              <a:spcBef>
                <a:spcPct val="0"/>
              </a:spcBef>
            </a:pPr>
            <a:r>
              <a:rPr lang="en-US" altLang="en-US" sz="2000" b="1" dirty="0">
                <a:solidFill>
                  <a:srgbClr val="000066"/>
                </a:solidFill>
                <a:latin typeface="Arial" panose="020B0604020202020204" pitchFamily="34" charset="0"/>
              </a:rPr>
              <a:t>Membership is petitioned at the local level, which places the responsibility for the growth, vitality and future of our Order in the hands of the local Ponds.  </a:t>
            </a:r>
          </a:p>
          <a:p>
            <a:pPr algn="ctr">
              <a:lnSpc>
                <a:spcPct val="100000"/>
              </a:lnSpc>
              <a:spcBef>
                <a:spcPct val="0"/>
              </a:spcBef>
            </a:pPr>
            <a:endParaRPr lang="en-US" altLang="en-US" sz="8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Membership in our honorable order is open to all men and women involved in the insurance industry.  This ranges from agents and brokers to claims personnel to underwriters to accountants, lawyers and engineers to origin and cause experts to salvage experts to disaster recovery and cleaning to restoration and construction personnel, etc.  </a:t>
            </a:r>
          </a:p>
          <a:p>
            <a:pPr algn="ctr">
              <a:lnSpc>
                <a:spcPct val="100000"/>
              </a:lnSpc>
              <a:spcBef>
                <a:spcPct val="0"/>
              </a:spcBef>
            </a:pPr>
            <a:endParaRPr lang="en-US" altLang="en-US" sz="800" b="1" dirty="0">
              <a:solidFill>
                <a:srgbClr val="000066"/>
              </a:solidFill>
              <a:latin typeface="Arial" panose="020B0604020202020204" pitchFamily="34" charset="0"/>
            </a:endParaRPr>
          </a:p>
          <a:p>
            <a:pPr algn="ctr">
              <a:lnSpc>
                <a:spcPct val="100000"/>
              </a:lnSpc>
              <a:spcBef>
                <a:spcPct val="0"/>
              </a:spcBef>
            </a:pPr>
            <a:r>
              <a:rPr lang="en-US" altLang="en-US" sz="2000" b="1" dirty="0">
                <a:solidFill>
                  <a:srgbClr val="000066"/>
                </a:solidFill>
                <a:latin typeface="Arial" panose="020B0604020202020204" pitchFamily="34" charset="0"/>
              </a:rPr>
              <a:t>We are called to take our career hats off and put on our Blue Goose hats in a friendly place where we are all equal to give back and promote our principles of Character, Charity and Fellowship.  We are a fraternal organization.  </a:t>
            </a:r>
          </a:p>
        </p:txBody>
      </p:sp>
      <p:sp>
        <p:nvSpPr>
          <p:cNvPr id="2" name="Footer Placeholder 1"/>
          <p:cNvSpPr>
            <a:spLocks noGrp="1"/>
          </p:cNvSpPr>
          <p:nvPr>
            <p:ph type="ftr" sz="quarter" idx="10"/>
          </p:nvPr>
        </p:nvSpPr>
        <p:spPr/>
        <p:txBody>
          <a:bodyPr/>
          <a:lstStyle/>
          <a:p>
            <a:pPr>
              <a:defRPr/>
            </a:pPr>
            <a:r>
              <a:rPr lang="en-US" dirty="0"/>
              <a:t>Honorable Order of the Blue Goose International </a:t>
            </a:r>
          </a:p>
        </p:txBody>
      </p:sp>
      <p:sp>
        <p:nvSpPr>
          <p:cNvPr id="3" name="Slide Number Placeholder 2"/>
          <p:cNvSpPr>
            <a:spLocks noGrp="1"/>
          </p:cNvSpPr>
          <p:nvPr>
            <p:ph type="sldNum" sz="quarter" idx="11"/>
          </p:nvPr>
        </p:nvSpPr>
        <p:spPr/>
        <p:txBody>
          <a:bodyPr/>
          <a:lstStyle/>
          <a:p>
            <a:r>
              <a:rPr lang="en-US" altLang="en-US"/>
              <a:t>Slide </a:t>
            </a:r>
            <a:fld id="{DC093266-7BF3-4BA5-88CF-5CE6ADFD87E4}" type="slidenum">
              <a:rPr lang="en-US" altLang="en-US" smtClean="0"/>
              <a:pPr/>
              <a:t>9</a:t>
            </a:fld>
            <a:endParaRPr lang="en-US" altLang="en-US"/>
          </a:p>
        </p:txBody>
      </p:sp>
    </p:spTree>
    <p:extLst>
      <p:ext uri="{BB962C8B-B14F-4D97-AF65-F5344CB8AC3E}">
        <p14:creationId xmlns:p14="http://schemas.microsoft.com/office/powerpoint/2010/main" val="1703593881"/>
      </p:ext>
    </p:extLst>
  </p:cSld>
  <p:clrMapOvr>
    <a:masterClrMapping/>
  </p:clrMapOvr>
  <p:transition/>
</p:sld>
</file>

<file path=ppt/theme/theme1.xml><?xml version="1.0" encoding="utf-8"?>
<a:theme xmlns:a="http://schemas.openxmlformats.org/drawingml/2006/main" name="Professional">
  <a:themeElements>
    <a:clrScheme name="">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0000"/>
      </a:hlink>
      <a:folHlink>
        <a:srgbClr val="000000"/>
      </a:folHlink>
    </a:clrScheme>
    <a:fontScheme name="Profession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5E9EFF">
                <a:alpha val="48000"/>
              </a:srgbClr>
            </a:gs>
            <a:gs pos="100000">
              <a:srgbClr val="5E9EFF">
                <a:gamma/>
                <a:tint val="21176"/>
                <a:invGamma/>
              </a:srgbClr>
            </a:gs>
          </a:gsLst>
          <a:path path="rect">
            <a:fillToRect r="100000" b="100000"/>
          </a:path>
        </a:gradFill>
        <a:ln w="9525" cap="flat" cmpd="sng" algn="ctr">
          <a:solidFill>
            <a:srgbClr val="FF0000"/>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342900" marR="0" indent="-342900" algn="l" defTabSz="914400" rtl="0" eaLnBrk="0" fontAlgn="base" latinLnBrk="0" hangingPunct="0">
          <a:lnSpc>
            <a:spcPct val="200000"/>
          </a:lnSpc>
          <a:spcBef>
            <a:spcPct val="20000"/>
          </a:spcBef>
          <a:spcAft>
            <a:spcPct val="0"/>
          </a:spcAft>
          <a:buClr>
            <a:schemeClr val="bg2"/>
          </a:buClr>
          <a:buSzPct val="75000"/>
          <a:buFont typeface="Monotype Sort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gradFill rotWithShape="0">
          <a:gsLst>
            <a:gs pos="0">
              <a:srgbClr val="5E9EFF">
                <a:alpha val="48000"/>
              </a:srgbClr>
            </a:gs>
            <a:gs pos="100000">
              <a:srgbClr val="5E9EFF">
                <a:gamma/>
                <a:tint val="21176"/>
                <a:invGamma/>
              </a:srgbClr>
            </a:gs>
          </a:gsLst>
          <a:path path="rect">
            <a:fillToRect r="100000" b="100000"/>
          </a:path>
        </a:gradFill>
        <a:ln w="9525" cap="flat" cmpd="sng" algn="ctr">
          <a:solidFill>
            <a:srgbClr val="FF0000"/>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342900" marR="0" indent="-342900" algn="l" defTabSz="914400" rtl="0" eaLnBrk="0" fontAlgn="base" latinLnBrk="0" hangingPunct="0">
          <a:lnSpc>
            <a:spcPct val="200000"/>
          </a:lnSpc>
          <a:spcBef>
            <a:spcPct val="20000"/>
          </a:spcBef>
          <a:spcAft>
            <a:spcPct val="0"/>
          </a:spcAft>
          <a:buClr>
            <a:schemeClr val="bg2"/>
          </a:buClr>
          <a:buSzPct val="75000"/>
          <a:buFont typeface="Monotype Sort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7291</TotalTime>
  <Pages>76</Pages>
  <Words>2290</Words>
  <Application>Microsoft Office PowerPoint</Application>
  <PresentationFormat>Letter Paper (8.5x11 in)</PresentationFormat>
  <Paragraphs>364</Paragraphs>
  <Slides>24</Slides>
  <Notes>24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MS PGothic</vt:lpstr>
      <vt:lpstr>Arial</vt:lpstr>
      <vt:lpstr>Garamond</vt:lpstr>
      <vt:lpstr>Monotype Sorts</vt:lpstr>
      <vt:lpstr>Times New Roman</vt:lpstr>
      <vt:lpstr>Wingdings</vt:lpstr>
      <vt:lpstr>Professional</vt:lpstr>
      <vt:lpstr>Document</vt:lpstr>
      <vt:lpstr>PowerPoint Presentation</vt:lpstr>
      <vt:lpstr>Historical Overview </vt:lpstr>
      <vt:lpstr>Historical Overview </vt:lpstr>
      <vt:lpstr>Historical Overview </vt:lpstr>
      <vt:lpstr>Blue Goose Founders</vt:lpstr>
      <vt:lpstr>First Grand Nest Officers</vt:lpstr>
      <vt:lpstr>Secrets and Ceremonies</vt:lpstr>
      <vt:lpstr>Structural Overview </vt:lpstr>
      <vt:lpstr>Membership Qualifications</vt:lpstr>
      <vt:lpstr>Grand Nest</vt:lpstr>
      <vt:lpstr>Pond Banners Displayed  at Grand Nest Conventions</vt:lpstr>
      <vt:lpstr>Grand Nest Conventions</vt:lpstr>
      <vt:lpstr>Awards Presented at  Grand Nest Conventions</vt:lpstr>
      <vt:lpstr>Upcoming Grand Nest Conventions</vt:lpstr>
      <vt:lpstr>Current Grand Nest Officers</vt:lpstr>
      <vt:lpstr>Grand Nest Website - bluegoose.org</vt:lpstr>
      <vt:lpstr>Grand Nest Communications</vt:lpstr>
      <vt:lpstr>Pond Organization</vt:lpstr>
      <vt:lpstr>Installation &amp; Rotation</vt:lpstr>
      <vt:lpstr>Annual Pond Program Planning</vt:lpstr>
      <vt:lpstr>Program Planning</vt:lpstr>
      <vt:lpstr>Newsletters</vt:lpstr>
      <vt:lpstr>Pond Websites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 of Damages:</dc:title>
  <dc:subject/>
  <dc:creator>Mike Vander Maten</dc:creator>
  <cp:keywords/>
  <dc:description/>
  <cp:lastModifiedBy>barb@capeziocontractor.com</cp:lastModifiedBy>
  <cp:revision>728</cp:revision>
  <cp:lastPrinted>2015-02-16T20:04:06Z</cp:lastPrinted>
  <dcterms:created xsi:type="dcterms:W3CDTF">1997-04-02T20:57:20Z</dcterms:created>
  <dcterms:modified xsi:type="dcterms:W3CDTF">2017-05-30T16:01:32Z</dcterms:modified>
</cp:coreProperties>
</file>